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7"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Lst>
  <p:sldSz cy="5143500" cx="9144000"/>
  <p:notesSz cx="6858000" cy="9144000"/>
  <p:embeddedFontLst>
    <p:embeddedFont>
      <p:font typeface="Raleway"/>
      <p:regular r:id="rId46"/>
      <p:bold r:id="rId47"/>
      <p:italic r:id="rId48"/>
      <p:boldItalic r:id="rId49"/>
    </p:embeddedFont>
    <p:embeddedFont>
      <p:font typeface="Karla"/>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font" Target="fonts/Raleway-regular.fntdata"/><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Raleway-italic.fntdata"/><Relationship Id="rId47" Type="http://schemas.openxmlformats.org/officeDocument/2006/relationships/font" Target="fonts/Raleway-bold.fntdata"/><Relationship Id="rId49" Type="http://schemas.openxmlformats.org/officeDocument/2006/relationships/font" Target="fonts/Raleway-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Karla-bold.fntdata"/><Relationship Id="rId50" Type="http://schemas.openxmlformats.org/officeDocument/2006/relationships/font" Target="fonts/Karla-regular.fntdata"/><Relationship Id="rId53" Type="http://schemas.openxmlformats.org/officeDocument/2006/relationships/font" Target="fonts/Karla-boldItalic.fntdata"/><Relationship Id="rId52" Type="http://schemas.openxmlformats.org/officeDocument/2006/relationships/font" Target="fonts/Karla-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gif>
</file>

<file path=ppt/media/image4.gif>
</file>

<file path=ppt/media/image5.png>
</file>

<file path=ppt/media/image6.gif>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28e57e96c6_0_3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28e57e96c6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8e57e96c6_0_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28e57e96c6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28e57e96c6_0_5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28e57e96c6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28e57e96c6_0_8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28e57e96c6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28e57e96c6_0_9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28e57e96c6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28e57e96c6_0_6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28e57e96c6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28e57e96c6_0_7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28e57e96c6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28e57e96c6_0_8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28e57e96c6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28e57e96c6_0_11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28e57e96c6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28e57e96c6_0_1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28e57e96c6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606f1c2d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606f1c2d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35f391192_0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35f391192_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28e57e96c6_0_13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28e57e96c6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128e57e96c6_0_1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128e57e96c6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10482b9ab9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10482b9ab9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28e57e96c6_0_14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128e57e96c6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28e57e96c6_0_15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128e57e96c6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28e57e96c6_0_15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28e57e96c6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2b365f3ed1_0_3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2b365f3ed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2b365f3ed1_0_1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2b365f3ed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2b365f3ed1_0_4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2b365f3ed1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5f391192_0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5f391192_0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2b365f3ed1_0_5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2b365f3ed1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12b365f3ed1_0_6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12b365f3ed1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2b365f3ed1_0_7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12b365f3ed1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12b365f3ed1_0_1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2b365f3ed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2b365f3ed1_0_8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2b365f3ed1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12b365f3ed1_0_9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12b365f3ed1_0_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12b365f3ed1_0_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12b365f3ed1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12b365f3ed1_0_1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12b365f3ed1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12b365f3ed1_0_2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12b365f3ed1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g12b365f3ed1_0_12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0" name="Google Shape;380;g12b365f3ed1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2b365f3ed1_0_13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12b365f3ed1_0_1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5f391192_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28e57e96c6_0_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28e57e96c6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28e57e96c6_0_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28e57e96c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28e57e96c6_0_3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28e57e96c6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rgbClr val="004C52"/>
        </a:solidFill>
      </p:bgPr>
    </p:bg>
    <p:spTree>
      <p:nvGrpSpPr>
        <p:cNvPr id="9" name="Shape 9"/>
        <p:cNvGrpSpPr/>
        <p:nvPr/>
      </p:nvGrpSpPr>
      <p:grpSpPr>
        <a:xfrm>
          <a:off x="0" y="0"/>
          <a:ext cx="0" cy="0"/>
          <a:chOff x="0" y="0"/>
          <a:chExt cx="0" cy="0"/>
        </a:xfrm>
      </p:grpSpPr>
      <p:sp>
        <p:nvSpPr>
          <p:cNvPr id="10" name="Google Shape;10;p2"/>
          <p:cNvSpPr/>
          <p:nvPr/>
        </p:nvSpPr>
        <p:spPr>
          <a:xfrm flipH="1">
            <a:off x="6025" y="301575"/>
            <a:ext cx="9150050" cy="4496748"/>
          </a:xfrm>
          <a:custGeom>
            <a:rect b="b" l="l" r="r" t="t"/>
            <a:pathLst>
              <a:path extrusionOk="0" h="149344" w="366002">
                <a:moveTo>
                  <a:pt x="0" y="55491"/>
                </a:moveTo>
                <a:lnTo>
                  <a:pt x="0" y="107122"/>
                </a:lnTo>
                <a:lnTo>
                  <a:pt x="96507" y="149344"/>
                </a:lnTo>
                <a:lnTo>
                  <a:pt x="366002" y="116290"/>
                </a:lnTo>
                <a:lnTo>
                  <a:pt x="366002" y="40050"/>
                </a:lnTo>
                <a:lnTo>
                  <a:pt x="274079" y="0"/>
                </a:lnTo>
                <a:close/>
              </a:path>
            </a:pathLst>
          </a:custGeom>
          <a:solidFill>
            <a:srgbClr val="00AE9D">
              <a:alpha val="83460"/>
            </a:srgbClr>
          </a:solidFill>
          <a:ln>
            <a:noFill/>
          </a:ln>
        </p:spPr>
      </p:sp>
      <p:sp>
        <p:nvSpPr>
          <p:cNvPr id="11" name="Google Shape;11;p2"/>
          <p:cNvSpPr/>
          <p:nvPr/>
        </p:nvSpPr>
        <p:spPr>
          <a:xfrm>
            <a:off x="-5900" y="759982"/>
            <a:ext cx="9144150" cy="3769800"/>
          </a:xfrm>
          <a:custGeom>
            <a:rect b="b" l="l" r="r" t="t"/>
            <a:pathLst>
              <a:path extrusionOk="0" h="150792" w="365766">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2" name="Google Shape;12;p2"/>
          <p:cNvSpPr/>
          <p:nvPr/>
        </p:nvSpPr>
        <p:spPr>
          <a:xfrm>
            <a:off x="0" y="1351100"/>
            <a:ext cx="9156075" cy="2889063"/>
          </a:xfrm>
          <a:custGeom>
            <a:rect b="b" l="l" r="r" t="t"/>
            <a:pathLst>
              <a:path extrusionOk="0" h="106157" w="366243">
                <a:moveTo>
                  <a:pt x="241" y="0"/>
                </a:moveTo>
                <a:lnTo>
                  <a:pt x="0" y="77929"/>
                </a:lnTo>
                <a:lnTo>
                  <a:pt x="366243" y="106157"/>
                </a:lnTo>
                <a:lnTo>
                  <a:pt x="366243" y="4102"/>
                </a:lnTo>
                <a:close/>
              </a:path>
            </a:pathLst>
          </a:custGeom>
          <a:solidFill>
            <a:srgbClr val="ABE33F">
              <a:alpha val="81150"/>
            </a:srgbClr>
          </a:solidFill>
          <a:ln>
            <a:noFill/>
          </a:ln>
        </p:spPr>
      </p:sp>
      <p:sp>
        <p:nvSpPr>
          <p:cNvPr id="13" name="Google Shape;13;p2"/>
          <p:cNvSpPr txBox="1"/>
          <p:nvPr>
            <p:ph type="ctrTitle"/>
          </p:nvPr>
        </p:nvSpPr>
        <p:spPr>
          <a:xfrm>
            <a:off x="1719025" y="1991825"/>
            <a:ext cx="5706000" cy="11598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solidFill>
          <a:srgbClr val="ABE33F"/>
        </a:solidFill>
      </p:bgPr>
    </p:bg>
    <p:spTree>
      <p:nvGrpSpPr>
        <p:cNvPr id="14" name="Shape 14"/>
        <p:cNvGrpSpPr/>
        <p:nvPr/>
      </p:nvGrpSpPr>
      <p:grpSpPr>
        <a:xfrm>
          <a:off x="0" y="0"/>
          <a:ext cx="0" cy="0"/>
          <a:chOff x="0" y="0"/>
          <a:chExt cx="0" cy="0"/>
        </a:xfrm>
      </p:grpSpPr>
      <p:sp>
        <p:nvSpPr>
          <p:cNvPr id="15" name="Google Shape;15;p3"/>
          <p:cNvSpPr/>
          <p:nvPr/>
        </p:nvSpPr>
        <p:spPr>
          <a:xfrm flipH="1">
            <a:off x="6025" y="301575"/>
            <a:ext cx="9150050" cy="4496748"/>
          </a:xfrm>
          <a:custGeom>
            <a:rect b="b" l="l" r="r" t="t"/>
            <a:pathLst>
              <a:path extrusionOk="0" h="149344" w="366002">
                <a:moveTo>
                  <a:pt x="0" y="55491"/>
                </a:moveTo>
                <a:lnTo>
                  <a:pt x="0" y="107122"/>
                </a:lnTo>
                <a:lnTo>
                  <a:pt x="96507" y="149344"/>
                </a:lnTo>
                <a:lnTo>
                  <a:pt x="366002" y="116290"/>
                </a:lnTo>
                <a:lnTo>
                  <a:pt x="366002" y="40050"/>
                </a:lnTo>
                <a:lnTo>
                  <a:pt x="274079" y="0"/>
                </a:lnTo>
                <a:close/>
              </a:path>
            </a:pathLst>
          </a:custGeom>
          <a:solidFill>
            <a:srgbClr val="004C52"/>
          </a:solidFill>
          <a:ln>
            <a:noFill/>
          </a:ln>
        </p:spPr>
      </p:sp>
      <p:sp>
        <p:nvSpPr>
          <p:cNvPr id="16" name="Google Shape;16;p3"/>
          <p:cNvSpPr/>
          <p:nvPr/>
        </p:nvSpPr>
        <p:spPr>
          <a:xfrm>
            <a:off x="-5900" y="753950"/>
            <a:ext cx="9144150" cy="3769800"/>
          </a:xfrm>
          <a:custGeom>
            <a:rect b="b" l="l" r="r" t="t"/>
            <a:pathLst>
              <a:path extrusionOk="0" h="150792" w="365766">
                <a:moveTo>
                  <a:pt x="365766" y="12416"/>
                </a:moveTo>
                <a:lnTo>
                  <a:pt x="289997" y="0"/>
                </a:lnTo>
                <a:lnTo>
                  <a:pt x="0" y="55421"/>
                </a:lnTo>
                <a:lnTo>
                  <a:pt x="0" y="127486"/>
                </a:lnTo>
                <a:lnTo>
                  <a:pt x="70927" y="150792"/>
                </a:lnTo>
                <a:lnTo>
                  <a:pt x="365766" y="122256"/>
                </a:lnTo>
                <a:close/>
              </a:path>
            </a:pathLst>
          </a:custGeom>
          <a:solidFill>
            <a:srgbClr val="00AE9D">
              <a:alpha val="26540"/>
            </a:srgbClr>
          </a:solidFill>
          <a:ln>
            <a:noFill/>
          </a:ln>
        </p:spPr>
      </p:sp>
      <p:sp>
        <p:nvSpPr>
          <p:cNvPr id="17" name="Google Shape;17;p3"/>
          <p:cNvSpPr/>
          <p:nvPr/>
        </p:nvSpPr>
        <p:spPr>
          <a:xfrm>
            <a:off x="0" y="1351100"/>
            <a:ext cx="9156075" cy="2889063"/>
          </a:xfrm>
          <a:custGeom>
            <a:rect b="b" l="l" r="r" t="t"/>
            <a:pathLst>
              <a:path extrusionOk="0" h="106157" w="366243">
                <a:moveTo>
                  <a:pt x="241" y="0"/>
                </a:moveTo>
                <a:lnTo>
                  <a:pt x="0" y="77929"/>
                </a:lnTo>
                <a:lnTo>
                  <a:pt x="366243" y="106157"/>
                </a:lnTo>
                <a:lnTo>
                  <a:pt x="366243" y="4102"/>
                </a:lnTo>
                <a:close/>
              </a:path>
            </a:pathLst>
          </a:custGeom>
          <a:solidFill>
            <a:srgbClr val="00AE9D">
              <a:alpha val="83460"/>
            </a:srgbClr>
          </a:solidFill>
          <a:ln>
            <a:noFill/>
          </a:ln>
        </p:spPr>
      </p:sp>
      <p:sp>
        <p:nvSpPr>
          <p:cNvPr id="18" name="Google Shape;18;p3"/>
          <p:cNvSpPr txBox="1"/>
          <p:nvPr>
            <p:ph type="ctrTitle"/>
          </p:nvPr>
        </p:nvSpPr>
        <p:spPr>
          <a:xfrm>
            <a:off x="1815525" y="2040550"/>
            <a:ext cx="5513100" cy="115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 name="Google Shape;19;p3"/>
          <p:cNvSpPr txBox="1"/>
          <p:nvPr>
            <p:ph idx="1" type="subTitle"/>
          </p:nvPr>
        </p:nvSpPr>
        <p:spPr>
          <a:xfrm>
            <a:off x="1815375" y="3068650"/>
            <a:ext cx="5513100" cy="784800"/>
          </a:xfrm>
          <a:prstGeom prst="rect">
            <a:avLst/>
          </a:prstGeom>
        </p:spPr>
        <p:txBody>
          <a:bodyPr anchorCtr="0" anchor="t" bIns="91425" lIns="91425" spcFirstLastPara="1" rIns="91425" wrap="square" tIns="91425">
            <a:noAutofit/>
          </a:bodyPr>
          <a:lstStyle>
            <a:lvl1pPr lvl="0" rtl="0" algn="ctr">
              <a:spcBef>
                <a:spcPts val="0"/>
              </a:spcBef>
              <a:spcAft>
                <a:spcPts val="0"/>
              </a:spcAft>
              <a:buClr>
                <a:srgbClr val="004C52"/>
              </a:buClr>
              <a:buSzPts val="1800"/>
              <a:buNone/>
              <a:defRPr b="1" sz="1800"/>
            </a:lvl1pPr>
            <a:lvl2pPr lvl="1" rtl="0" algn="ctr">
              <a:spcBef>
                <a:spcPts val="0"/>
              </a:spcBef>
              <a:spcAft>
                <a:spcPts val="0"/>
              </a:spcAft>
              <a:buClr>
                <a:srgbClr val="004C52"/>
              </a:buClr>
              <a:buSzPts val="1800"/>
              <a:buNone/>
              <a:defRPr b="1" sz="1800"/>
            </a:lvl2pPr>
            <a:lvl3pPr lvl="2" rtl="0" algn="ctr">
              <a:spcBef>
                <a:spcPts val="0"/>
              </a:spcBef>
              <a:spcAft>
                <a:spcPts val="0"/>
              </a:spcAft>
              <a:buClr>
                <a:srgbClr val="004C52"/>
              </a:buClr>
              <a:buSzPts val="1800"/>
              <a:buNone/>
              <a:defRPr b="1" sz="1800"/>
            </a:lvl3pPr>
            <a:lvl4pPr lvl="3" rtl="0" algn="ctr">
              <a:spcBef>
                <a:spcPts val="0"/>
              </a:spcBef>
              <a:spcAft>
                <a:spcPts val="0"/>
              </a:spcAft>
              <a:buSzPts val="1800"/>
              <a:buNone/>
              <a:defRPr b="1" sz="1800"/>
            </a:lvl4pPr>
            <a:lvl5pPr lvl="4" rtl="0" algn="ctr">
              <a:spcBef>
                <a:spcPts val="0"/>
              </a:spcBef>
              <a:spcAft>
                <a:spcPts val="0"/>
              </a:spcAft>
              <a:buSzPts val="1800"/>
              <a:buNone/>
              <a:defRPr b="1" sz="1800"/>
            </a:lvl5pPr>
            <a:lvl6pPr lvl="5" rtl="0" algn="ctr">
              <a:spcBef>
                <a:spcPts val="0"/>
              </a:spcBef>
              <a:spcAft>
                <a:spcPts val="0"/>
              </a:spcAft>
              <a:buSzPts val="1800"/>
              <a:buNone/>
              <a:defRPr b="1" sz="1800"/>
            </a:lvl6pPr>
            <a:lvl7pPr lvl="6" rtl="0" algn="ctr">
              <a:spcBef>
                <a:spcPts val="0"/>
              </a:spcBef>
              <a:spcAft>
                <a:spcPts val="0"/>
              </a:spcAft>
              <a:buSzPts val="1800"/>
              <a:buNone/>
              <a:defRPr b="1" sz="1800"/>
            </a:lvl7pPr>
            <a:lvl8pPr lvl="7" rtl="0" algn="ctr">
              <a:spcBef>
                <a:spcPts val="0"/>
              </a:spcBef>
              <a:spcAft>
                <a:spcPts val="0"/>
              </a:spcAft>
              <a:buSzPts val="1800"/>
              <a:buNone/>
              <a:defRPr b="1" sz="1800"/>
            </a:lvl8pPr>
            <a:lvl9pPr lvl="8" rtl="0" algn="ctr">
              <a:spcBef>
                <a:spcPts val="0"/>
              </a:spcBef>
              <a:spcAft>
                <a:spcPts val="0"/>
              </a:spcAft>
              <a:buSzPts val="1800"/>
              <a:buNone/>
              <a:defRPr b="1" sz="1800"/>
            </a:lvl9pPr>
          </a:lstStyle>
          <a:p/>
        </p:txBody>
      </p:sp>
      <p:sp>
        <p:nvSpPr>
          <p:cNvPr id="20" name="Google Shape;20;p3"/>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21" name="Shape 21"/>
        <p:cNvGrpSpPr/>
        <p:nvPr/>
      </p:nvGrpSpPr>
      <p:grpSpPr>
        <a:xfrm>
          <a:off x="0" y="0"/>
          <a:ext cx="0" cy="0"/>
          <a:chOff x="0" y="0"/>
          <a:chExt cx="0" cy="0"/>
        </a:xfrm>
      </p:grpSpPr>
      <p:sp>
        <p:nvSpPr>
          <p:cNvPr id="22" name="Google Shape;22;p4"/>
          <p:cNvSpPr/>
          <p:nvPr/>
        </p:nvSpPr>
        <p:spPr>
          <a:xfrm>
            <a:off x="6025" y="301575"/>
            <a:ext cx="9150050" cy="4496748"/>
          </a:xfrm>
          <a:custGeom>
            <a:rect b="b" l="l" r="r" t="t"/>
            <a:pathLst>
              <a:path extrusionOk="0" h="149344" w="366002">
                <a:moveTo>
                  <a:pt x="0" y="55491"/>
                </a:moveTo>
                <a:lnTo>
                  <a:pt x="0" y="107122"/>
                </a:lnTo>
                <a:lnTo>
                  <a:pt x="96507" y="149344"/>
                </a:lnTo>
                <a:lnTo>
                  <a:pt x="366002" y="116290"/>
                </a:lnTo>
                <a:lnTo>
                  <a:pt x="366002" y="40050"/>
                </a:lnTo>
                <a:lnTo>
                  <a:pt x="274079" y="0"/>
                </a:lnTo>
                <a:close/>
              </a:path>
            </a:pathLst>
          </a:custGeom>
          <a:solidFill>
            <a:srgbClr val="004C52"/>
          </a:solidFill>
          <a:ln>
            <a:noFill/>
          </a:ln>
        </p:spPr>
      </p:sp>
      <p:sp>
        <p:nvSpPr>
          <p:cNvPr id="23" name="Google Shape;23;p4"/>
          <p:cNvSpPr/>
          <p:nvPr/>
        </p:nvSpPr>
        <p:spPr>
          <a:xfrm>
            <a:off x="0" y="1580113"/>
            <a:ext cx="9144000" cy="3341668"/>
          </a:xfrm>
          <a:custGeom>
            <a:rect b="b" l="l" r="r" t="t"/>
            <a:pathLst>
              <a:path extrusionOk="0" h="110982" w="365760">
                <a:moveTo>
                  <a:pt x="0" y="0"/>
                </a:moveTo>
                <a:lnTo>
                  <a:pt x="0" y="54526"/>
                </a:lnTo>
                <a:lnTo>
                  <a:pt x="317748" y="110982"/>
                </a:lnTo>
                <a:lnTo>
                  <a:pt x="365760" y="84202"/>
                </a:lnTo>
                <a:lnTo>
                  <a:pt x="365760" y="26780"/>
                </a:lnTo>
                <a:close/>
              </a:path>
            </a:pathLst>
          </a:custGeom>
          <a:solidFill>
            <a:srgbClr val="00AE9D">
              <a:alpha val="83460"/>
            </a:srgbClr>
          </a:solidFill>
          <a:ln>
            <a:noFill/>
          </a:ln>
        </p:spPr>
      </p:sp>
      <p:sp>
        <p:nvSpPr>
          <p:cNvPr id="24" name="Google Shape;24;p4"/>
          <p:cNvSpPr/>
          <p:nvPr/>
        </p:nvSpPr>
        <p:spPr>
          <a:xfrm>
            <a:off x="-5900" y="410541"/>
            <a:ext cx="9144152" cy="4453148"/>
          </a:xfrm>
          <a:custGeom>
            <a:rect b="b" l="l" r="r" t="t"/>
            <a:pathLst>
              <a:path extrusionOk="0" h="147896" w="365036">
                <a:moveTo>
                  <a:pt x="365036" y="21714"/>
                </a:moveTo>
                <a:lnTo>
                  <a:pt x="87097" y="0"/>
                </a:lnTo>
                <a:lnTo>
                  <a:pt x="0" y="57421"/>
                </a:lnTo>
                <a:lnTo>
                  <a:pt x="0" y="117255"/>
                </a:lnTo>
                <a:lnTo>
                  <a:pt x="241266" y="147896"/>
                </a:lnTo>
                <a:lnTo>
                  <a:pt x="365036" y="112913"/>
                </a:lnTo>
                <a:close/>
              </a:path>
            </a:pathLst>
          </a:custGeom>
          <a:solidFill>
            <a:srgbClr val="ABE33F">
              <a:alpha val="81150"/>
            </a:srgbClr>
          </a:solidFill>
          <a:ln>
            <a:noFill/>
          </a:ln>
        </p:spPr>
      </p:sp>
      <p:sp>
        <p:nvSpPr>
          <p:cNvPr id="25" name="Google Shape;25;p4"/>
          <p:cNvSpPr txBox="1"/>
          <p:nvPr>
            <p:ph idx="1" type="body"/>
          </p:nvPr>
        </p:nvSpPr>
        <p:spPr>
          <a:xfrm>
            <a:off x="1833775" y="2314200"/>
            <a:ext cx="5476500" cy="819900"/>
          </a:xfrm>
          <a:prstGeom prst="rect">
            <a:avLst/>
          </a:prstGeom>
        </p:spPr>
        <p:txBody>
          <a:bodyPr anchorCtr="0" anchor="ctr" bIns="91425" lIns="91425" spcFirstLastPara="1" rIns="91425" wrap="square" tIns="91425">
            <a:noAutofit/>
          </a:bodyPr>
          <a:lstStyle>
            <a:lvl1pPr indent="-381000" lvl="0" marL="457200" rtl="0" algn="ctr">
              <a:spcBef>
                <a:spcPts val="600"/>
              </a:spcBef>
              <a:spcAft>
                <a:spcPts val="0"/>
              </a:spcAft>
              <a:buClr>
                <a:srgbClr val="FFFFFF"/>
              </a:buClr>
              <a:buSzPts val="2400"/>
              <a:buChar char="◆"/>
              <a:defRPr b="1" i="1">
                <a:solidFill>
                  <a:srgbClr val="FFFFFF"/>
                </a:solidFill>
              </a:defRPr>
            </a:lvl1pPr>
            <a:lvl2pPr indent="-381000" lvl="1" marL="914400" rtl="0" algn="ctr">
              <a:spcBef>
                <a:spcPts val="0"/>
              </a:spcBef>
              <a:spcAft>
                <a:spcPts val="0"/>
              </a:spcAft>
              <a:buClr>
                <a:srgbClr val="FFFFFF"/>
              </a:buClr>
              <a:buSzPts val="2400"/>
              <a:buChar char="◆"/>
              <a:defRPr b="1" i="1">
                <a:solidFill>
                  <a:srgbClr val="FFFFFF"/>
                </a:solidFill>
              </a:defRPr>
            </a:lvl2pPr>
            <a:lvl3pPr indent="-381000" lvl="2" marL="1371600" rtl="0" algn="ctr">
              <a:spcBef>
                <a:spcPts val="0"/>
              </a:spcBef>
              <a:spcAft>
                <a:spcPts val="0"/>
              </a:spcAft>
              <a:buClr>
                <a:srgbClr val="FFFFFF"/>
              </a:buClr>
              <a:buSzPts val="2400"/>
              <a:buChar char="◇"/>
              <a:defRPr b="1" i="1">
                <a:solidFill>
                  <a:srgbClr val="FFFFFF"/>
                </a:solidFill>
              </a:defRPr>
            </a:lvl3pPr>
            <a:lvl4pPr indent="-381000" lvl="3" marL="1828800" rtl="0" algn="ctr">
              <a:spcBef>
                <a:spcPts val="0"/>
              </a:spcBef>
              <a:spcAft>
                <a:spcPts val="0"/>
              </a:spcAft>
              <a:buClr>
                <a:srgbClr val="FFFFFF"/>
              </a:buClr>
              <a:buSzPts val="2400"/>
              <a:buChar char="●"/>
              <a:defRPr b="1" i="1">
                <a:solidFill>
                  <a:srgbClr val="FFFFFF"/>
                </a:solidFill>
              </a:defRPr>
            </a:lvl4pPr>
            <a:lvl5pPr indent="-381000" lvl="4" marL="2286000" rtl="0" algn="ctr">
              <a:spcBef>
                <a:spcPts val="0"/>
              </a:spcBef>
              <a:spcAft>
                <a:spcPts val="0"/>
              </a:spcAft>
              <a:buClr>
                <a:srgbClr val="FFFFFF"/>
              </a:buClr>
              <a:buSzPts val="2400"/>
              <a:buChar char="○"/>
              <a:defRPr b="1" i="1">
                <a:solidFill>
                  <a:srgbClr val="FFFFFF"/>
                </a:solidFill>
              </a:defRPr>
            </a:lvl5pPr>
            <a:lvl6pPr indent="-381000" lvl="5" marL="2743200" rtl="0" algn="ctr">
              <a:spcBef>
                <a:spcPts val="0"/>
              </a:spcBef>
              <a:spcAft>
                <a:spcPts val="0"/>
              </a:spcAft>
              <a:buClr>
                <a:srgbClr val="FFFFFF"/>
              </a:buClr>
              <a:buSzPts val="2400"/>
              <a:buChar char="■"/>
              <a:defRPr b="1" i="1">
                <a:solidFill>
                  <a:srgbClr val="FFFFFF"/>
                </a:solidFill>
              </a:defRPr>
            </a:lvl6pPr>
            <a:lvl7pPr indent="-381000" lvl="6" marL="3200400" rtl="0" algn="ctr">
              <a:spcBef>
                <a:spcPts val="0"/>
              </a:spcBef>
              <a:spcAft>
                <a:spcPts val="0"/>
              </a:spcAft>
              <a:buClr>
                <a:srgbClr val="FFFFFF"/>
              </a:buClr>
              <a:buSzPts val="2400"/>
              <a:buChar char="●"/>
              <a:defRPr b="1" i="1">
                <a:solidFill>
                  <a:srgbClr val="FFFFFF"/>
                </a:solidFill>
              </a:defRPr>
            </a:lvl7pPr>
            <a:lvl8pPr indent="-381000" lvl="7" marL="3657600" rtl="0" algn="ctr">
              <a:spcBef>
                <a:spcPts val="0"/>
              </a:spcBef>
              <a:spcAft>
                <a:spcPts val="0"/>
              </a:spcAft>
              <a:buClr>
                <a:srgbClr val="FFFFFF"/>
              </a:buClr>
              <a:buSzPts val="2400"/>
              <a:buChar char="○"/>
              <a:defRPr b="1" i="1">
                <a:solidFill>
                  <a:srgbClr val="FFFFFF"/>
                </a:solidFill>
              </a:defRPr>
            </a:lvl8pPr>
            <a:lvl9pPr indent="-381000" lvl="8" marL="4114800" algn="ctr">
              <a:spcBef>
                <a:spcPts val="0"/>
              </a:spcBef>
              <a:spcAft>
                <a:spcPts val="0"/>
              </a:spcAft>
              <a:buClr>
                <a:srgbClr val="FFFFFF"/>
              </a:buClr>
              <a:buSzPts val="2400"/>
              <a:buChar char="■"/>
              <a:defRPr b="1" i="1">
                <a:solidFill>
                  <a:srgbClr val="FFFFFF"/>
                </a:solidFill>
              </a:defRPr>
            </a:lvl9pPr>
          </a:lstStyle>
          <a:p/>
        </p:txBody>
      </p:sp>
      <p:sp>
        <p:nvSpPr>
          <p:cNvPr id="26" name="Google Shape;26;p4"/>
          <p:cNvSpPr txBox="1"/>
          <p:nvPr/>
        </p:nvSpPr>
        <p:spPr>
          <a:xfrm>
            <a:off x="3593400" y="1086169"/>
            <a:ext cx="19572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6000">
                <a:solidFill>
                  <a:srgbClr val="FFFFFF"/>
                </a:solidFill>
                <a:latin typeface="Raleway"/>
                <a:ea typeface="Raleway"/>
                <a:cs typeface="Raleway"/>
                <a:sym typeface="Raleway"/>
              </a:rPr>
              <a:t>“</a:t>
            </a:r>
            <a:endParaRPr b="1" sz="6000">
              <a:solidFill>
                <a:srgbClr val="FFFFFF"/>
              </a:solidFill>
              <a:latin typeface="Raleway"/>
              <a:ea typeface="Raleway"/>
              <a:cs typeface="Raleway"/>
              <a:sym typeface="Raleway"/>
            </a:endParaRPr>
          </a:p>
        </p:txBody>
      </p:sp>
      <p:sp>
        <p:nvSpPr>
          <p:cNvPr id="27" name="Google Shape;27;p4"/>
          <p:cNvSpPr/>
          <p:nvPr/>
        </p:nvSpPr>
        <p:spPr>
          <a:xfrm>
            <a:off x="4179900" y="1041875"/>
            <a:ext cx="784200" cy="784200"/>
          </a:xfrm>
          <a:prstGeom prst="diamond">
            <a:avLst/>
          </a:prstGeom>
          <a:noFill/>
          <a:ln cap="flat" cmpd="sng" w="28575">
            <a:solidFill>
              <a:srgbClr val="FFFFFF"/>
            </a:solidFill>
            <a:prstDash val="solid"/>
            <a:miter lim="8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4"/>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29" name="Shape 29"/>
        <p:cNvGrpSpPr/>
        <p:nvPr/>
      </p:nvGrpSpPr>
      <p:grpSpPr>
        <a:xfrm>
          <a:off x="0" y="0"/>
          <a:ext cx="0" cy="0"/>
          <a:chOff x="0" y="0"/>
          <a:chExt cx="0" cy="0"/>
        </a:xfrm>
      </p:grpSpPr>
      <p:grpSp>
        <p:nvGrpSpPr>
          <p:cNvPr id="30" name="Google Shape;30;p5"/>
          <p:cNvGrpSpPr/>
          <p:nvPr/>
        </p:nvGrpSpPr>
        <p:grpSpPr>
          <a:xfrm>
            <a:off x="-6025" y="0"/>
            <a:ext cx="9168125" cy="5163100"/>
            <a:chOff x="-6025" y="0"/>
            <a:chExt cx="9168125" cy="5163100"/>
          </a:xfrm>
        </p:grpSpPr>
        <p:sp>
          <p:nvSpPr>
            <p:cNvPr id="31" name="Google Shape;31;p5"/>
            <p:cNvSpPr/>
            <p:nvPr/>
          </p:nvSpPr>
          <p:spPr>
            <a:xfrm>
              <a:off x="0" y="0"/>
              <a:ext cx="8552900" cy="1333000"/>
            </a:xfrm>
            <a:custGeom>
              <a:rect b="b" l="l" r="r" t="t"/>
              <a:pathLst>
                <a:path extrusionOk="0" h="53320" w="342116">
                  <a:moveTo>
                    <a:pt x="0" y="0"/>
                  </a:moveTo>
                  <a:lnTo>
                    <a:pt x="0" y="53320"/>
                  </a:lnTo>
                  <a:lnTo>
                    <a:pt x="342116" y="0"/>
                  </a:lnTo>
                  <a:close/>
                </a:path>
              </a:pathLst>
            </a:custGeom>
            <a:solidFill>
              <a:srgbClr val="004C52"/>
            </a:solidFill>
            <a:ln>
              <a:noFill/>
            </a:ln>
          </p:spPr>
        </p:sp>
        <p:sp>
          <p:nvSpPr>
            <p:cNvPr id="32" name="Google Shape;32;p5"/>
            <p:cNvSpPr/>
            <p:nvPr/>
          </p:nvSpPr>
          <p:spPr>
            <a:xfrm>
              <a:off x="2563450" y="0"/>
              <a:ext cx="6580550" cy="1272675"/>
            </a:xfrm>
            <a:custGeom>
              <a:rect b="b" l="l" r="r" t="t"/>
              <a:pathLst>
                <a:path extrusionOk="0" h="50907" w="263222">
                  <a:moveTo>
                    <a:pt x="0" y="0"/>
                  </a:moveTo>
                  <a:lnTo>
                    <a:pt x="217381" y="50907"/>
                  </a:lnTo>
                  <a:lnTo>
                    <a:pt x="263222" y="10133"/>
                  </a:lnTo>
                  <a:lnTo>
                    <a:pt x="263222" y="0"/>
                  </a:lnTo>
                  <a:close/>
                </a:path>
              </a:pathLst>
            </a:custGeom>
            <a:solidFill>
              <a:srgbClr val="00AE9D">
                <a:alpha val="83460"/>
              </a:srgbClr>
            </a:solidFill>
            <a:ln>
              <a:noFill/>
            </a:ln>
          </p:spPr>
        </p:sp>
        <p:sp>
          <p:nvSpPr>
            <p:cNvPr id="33" name="Google Shape;33;p5"/>
            <p:cNvSpPr/>
            <p:nvPr/>
          </p:nvSpPr>
          <p:spPr>
            <a:xfrm>
              <a:off x="-6025" y="2"/>
              <a:ext cx="7298300" cy="1471709"/>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34" name="Google Shape;34;p5"/>
            <p:cNvSpPr/>
            <p:nvPr/>
          </p:nvSpPr>
          <p:spPr>
            <a:xfrm>
              <a:off x="3596100" y="4667000"/>
              <a:ext cx="5090700" cy="476500"/>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35" name="Google Shape;35;p5"/>
            <p:cNvSpPr/>
            <p:nvPr/>
          </p:nvSpPr>
          <p:spPr>
            <a:xfrm>
              <a:off x="5525000" y="4692625"/>
              <a:ext cx="3637100" cy="470475"/>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36" name="Google Shape;36;p5"/>
            <p:cNvSpPr/>
            <p:nvPr/>
          </p:nvSpPr>
          <p:spPr>
            <a:xfrm>
              <a:off x="7521475" y="4023125"/>
              <a:ext cx="1634600" cy="1139975"/>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grpSp>
      <p:sp>
        <p:nvSpPr>
          <p:cNvPr id="37" name="Google Shape;37;p5"/>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38" name="Google Shape;38;p5"/>
          <p:cNvSpPr txBox="1"/>
          <p:nvPr>
            <p:ph idx="1" type="body"/>
          </p:nvPr>
        </p:nvSpPr>
        <p:spPr>
          <a:xfrm>
            <a:off x="886650" y="1598408"/>
            <a:ext cx="7370700" cy="3327300"/>
          </a:xfrm>
          <a:prstGeom prst="rect">
            <a:avLst/>
          </a:prstGeom>
        </p:spPr>
        <p:txBody>
          <a:bodyPr anchorCtr="0" anchor="t" bIns="91425" lIns="91425" spcFirstLastPara="1" rIns="91425" wrap="square" tIns="91425">
            <a:noAutofit/>
          </a:bodyPr>
          <a:lstStyle>
            <a:lvl1pPr indent="-381000" lvl="0" marL="457200">
              <a:spcBef>
                <a:spcPts val="600"/>
              </a:spcBef>
              <a:spcAft>
                <a:spcPts val="0"/>
              </a:spcAft>
              <a:buSzPts val="2400"/>
              <a:buChar char="◆"/>
              <a:defRPr/>
            </a:lvl1pPr>
            <a:lvl2pPr indent="-381000" lvl="1" marL="914400">
              <a:spcBef>
                <a:spcPts val="0"/>
              </a:spcBef>
              <a:spcAft>
                <a:spcPts val="0"/>
              </a:spcAft>
              <a:buSzPts val="2400"/>
              <a:buChar char="◆"/>
              <a:defRPr/>
            </a:lvl2pPr>
            <a:lvl3pPr indent="-381000" lvl="2" marL="1371600">
              <a:spcBef>
                <a:spcPts val="0"/>
              </a:spcBef>
              <a:spcAft>
                <a:spcPts val="0"/>
              </a:spcAft>
              <a:buSzPts val="2400"/>
              <a:buChar char="◇"/>
              <a:defRPr/>
            </a:lvl3pPr>
            <a:lvl4pPr indent="-381000" lvl="3" marL="1828800">
              <a:spcBef>
                <a:spcPts val="0"/>
              </a:spcBef>
              <a:spcAft>
                <a:spcPts val="0"/>
              </a:spcAft>
              <a:buSzPts val="2400"/>
              <a:buChar char="●"/>
              <a:defRPr/>
            </a:lvl4pPr>
            <a:lvl5pPr indent="-381000" lvl="4" marL="2286000">
              <a:spcBef>
                <a:spcPts val="0"/>
              </a:spcBef>
              <a:spcAft>
                <a:spcPts val="0"/>
              </a:spcAft>
              <a:buSzPts val="2400"/>
              <a:buChar char="○"/>
              <a:defRPr/>
            </a:lvl5pPr>
            <a:lvl6pPr indent="-381000" lvl="5" marL="2743200">
              <a:spcBef>
                <a:spcPts val="0"/>
              </a:spcBef>
              <a:spcAft>
                <a:spcPts val="0"/>
              </a:spcAft>
              <a:buSzPts val="2400"/>
              <a:buChar char="■"/>
              <a:defRPr/>
            </a:lvl6pPr>
            <a:lvl7pPr indent="-381000" lvl="6" marL="3200400">
              <a:spcBef>
                <a:spcPts val="0"/>
              </a:spcBef>
              <a:spcAft>
                <a:spcPts val="0"/>
              </a:spcAft>
              <a:buSzPts val="2400"/>
              <a:buChar char="●"/>
              <a:defRPr/>
            </a:lvl7pPr>
            <a:lvl8pPr indent="-381000" lvl="7" marL="3657600">
              <a:spcBef>
                <a:spcPts val="0"/>
              </a:spcBef>
              <a:spcAft>
                <a:spcPts val="0"/>
              </a:spcAft>
              <a:buSzPts val="2400"/>
              <a:buChar char="○"/>
              <a:defRPr/>
            </a:lvl8pPr>
            <a:lvl9pPr indent="-381000" lvl="8" marL="4114800">
              <a:spcBef>
                <a:spcPts val="0"/>
              </a:spcBef>
              <a:spcAft>
                <a:spcPts val="0"/>
              </a:spcAft>
              <a:buSzPts val="2400"/>
              <a:buChar char="■"/>
              <a:defRPr/>
            </a:lvl9pPr>
          </a:lstStyle>
          <a:p/>
        </p:txBody>
      </p:sp>
      <p:sp>
        <p:nvSpPr>
          <p:cNvPr id="39" name="Google Shape;39;p5"/>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40" name="Shape 40"/>
        <p:cNvGrpSpPr/>
        <p:nvPr/>
      </p:nvGrpSpPr>
      <p:grpSpPr>
        <a:xfrm>
          <a:off x="0" y="0"/>
          <a:ext cx="0" cy="0"/>
          <a:chOff x="0" y="0"/>
          <a:chExt cx="0" cy="0"/>
        </a:xfrm>
      </p:grpSpPr>
      <p:grpSp>
        <p:nvGrpSpPr>
          <p:cNvPr id="41" name="Google Shape;41;p6"/>
          <p:cNvGrpSpPr/>
          <p:nvPr/>
        </p:nvGrpSpPr>
        <p:grpSpPr>
          <a:xfrm>
            <a:off x="-6025" y="0"/>
            <a:ext cx="9168125" cy="5163100"/>
            <a:chOff x="-6025" y="0"/>
            <a:chExt cx="9168125" cy="5163100"/>
          </a:xfrm>
        </p:grpSpPr>
        <p:sp>
          <p:nvSpPr>
            <p:cNvPr id="42" name="Google Shape;42;p6"/>
            <p:cNvSpPr/>
            <p:nvPr/>
          </p:nvSpPr>
          <p:spPr>
            <a:xfrm>
              <a:off x="0" y="0"/>
              <a:ext cx="8552900" cy="1333000"/>
            </a:xfrm>
            <a:custGeom>
              <a:rect b="b" l="l" r="r" t="t"/>
              <a:pathLst>
                <a:path extrusionOk="0" h="53320" w="342116">
                  <a:moveTo>
                    <a:pt x="0" y="0"/>
                  </a:moveTo>
                  <a:lnTo>
                    <a:pt x="0" y="53320"/>
                  </a:lnTo>
                  <a:lnTo>
                    <a:pt x="342116" y="0"/>
                  </a:lnTo>
                  <a:close/>
                </a:path>
              </a:pathLst>
            </a:custGeom>
            <a:solidFill>
              <a:srgbClr val="004C52"/>
            </a:solidFill>
            <a:ln>
              <a:noFill/>
            </a:ln>
          </p:spPr>
        </p:sp>
        <p:sp>
          <p:nvSpPr>
            <p:cNvPr id="43" name="Google Shape;43;p6"/>
            <p:cNvSpPr/>
            <p:nvPr/>
          </p:nvSpPr>
          <p:spPr>
            <a:xfrm>
              <a:off x="2563450" y="0"/>
              <a:ext cx="6580550" cy="1272675"/>
            </a:xfrm>
            <a:custGeom>
              <a:rect b="b" l="l" r="r" t="t"/>
              <a:pathLst>
                <a:path extrusionOk="0" h="50907" w="263222">
                  <a:moveTo>
                    <a:pt x="0" y="0"/>
                  </a:moveTo>
                  <a:lnTo>
                    <a:pt x="217381" y="50907"/>
                  </a:lnTo>
                  <a:lnTo>
                    <a:pt x="263222" y="10133"/>
                  </a:lnTo>
                  <a:lnTo>
                    <a:pt x="263222" y="0"/>
                  </a:lnTo>
                  <a:close/>
                </a:path>
              </a:pathLst>
            </a:custGeom>
            <a:solidFill>
              <a:srgbClr val="00AE9D">
                <a:alpha val="83460"/>
              </a:srgbClr>
            </a:solidFill>
            <a:ln>
              <a:noFill/>
            </a:ln>
          </p:spPr>
        </p:sp>
        <p:sp>
          <p:nvSpPr>
            <p:cNvPr id="44" name="Google Shape;44;p6"/>
            <p:cNvSpPr/>
            <p:nvPr/>
          </p:nvSpPr>
          <p:spPr>
            <a:xfrm>
              <a:off x="-6025" y="2"/>
              <a:ext cx="7298300" cy="1471709"/>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45" name="Google Shape;45;p6"/>
            <p:cNvSpPr/>
            <p:nvPr/>
          </p:nvSpPr>
          <p:spPr>
            <a:xfrm>
              <a:off x="3596100" y="4667000"/>
              <a:ext cx="5090700" cy="476500"/>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46" name="Google Shape;46;p6"/>
            <p:cNvSpPr/>
            <p:nvPr/>
          </p:nvSpPr>
          <p:spPr>
            <a:xfrm>
              <a:off x="5525000" y="4692625"/>
              <a:ext cx="3637100" cy="470475"/>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47" name="Google Shape;47;p6"/>
            <p:cNvSpPr/>
            <p:nvPr/>
          </p:nvSpPr>
          <p:spPr>
            <a:xfrm>
              <a:off x="7521475" y="4023125"/>
              <a:ext cx="1634600" cy="1139975"/>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grpSp>
      <p:sp>
        <p:nvSpPr>
          <p:cNvPr id="48" name="Google Shape;48;p6"/>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49" name="Google Shape;49;p6"/>
          <p:cNvSpPr txBox="1"/>
          <p:nvPr>
            <p:ph idx="1" type="body"/>
          </p:nvPr>
        </p:nvSpPr>
        <p:spPr>
          <a:xfrm>
            <a:off x="904925" y="1495850"/>
            <a:ext cx="3560100" cy="34299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50" name="Google Shape;50;p6"/>
          <p:cNvSpPr txBox="1"/>
          <p:nvPr>
            <p:ph idx="2" type="body"/>
          </p:nvPr>
        </p:nvSpPr>
        <p:spPr>
          <a:xfrm>
            <a:off x="4679180" y="1495850"/>
            <a:ext cx="3560100" cy="3429900"/>
          </a:xfrm>
          <a:prstGeom prst="rect">
            <a:avLst/>
          </a:prstGeom>
        </p:spPr>
        <p:txBody>
          <a:bodyPr anchorCtr="0" anchor="t" bIns="91425" lIns="91425" spcFirstLastPara="1" rIns="91425" wrap="square" tIns="91425">
            <a:noAutofit/>
          </a:bodyPr>
          <a:lstStyle>
            <a:lvl1pPr indent="-342900" lvl="0" marL="457200">
              <a:spcBef>
                <a:spcPts val="600"/>
              </a:spcBef>
              <a:spcAft>
                <a:spcPts val="0"/>
              </a:spcAft>
              <a:buSzPts val="1800"/>
              <a:buChar char="◆"/>
              <a:defRPr sz="1800"/>
            </a:lvl1pPr>
            <a:lvl2pPr indent="-342900" lvl="1" marL="914400">
              <a:spcBef>
                <a:spcPts val="0"/>
              </a:spcBef>
              <a:spcAft>
                <a:spcPts val="0"/>
              </a:spcAft>
              <a:buSzPts val="1800"/>
              <a:buChar char="◆"/>
              <a:defRPr sz="1800"/>
            </a:lvl2pPr>
            <a:lvl3pPr indent="-342900" lvl="2" marL="1371600">
              <a:spcBef>
                <a:spcPts val="0"/>
              </a:spcBef>
              <a:spcAft>
                <a:spcPts val="0"/>
              </a:spcAft>
              <a:buSzPts val="1800"/>
              <a:buChar char="◇"/>
              <a:defRPr sz="1800"/>
            </a:lvl3pPr>
            <a:lvl4pPr indent="-342900" lvl="3" marL="1828800">
              <a:spcBef>
                <a:spcPts val="0"/>
              </a:spcBef>
              <a:spcAft>
                <a:spcPts val="0"/>
              </a:spcAft>
              <a:buSzPts val="1800"/>
              <a:buChar char="●"/>
              <a:defRPr sz="1800"/>
            </a:lvl4pPr>
            <a:lvl5pPr indent="-342900" lvl="4" marL="2286000">
              <a:spcBef>
                <a:spcPts val="0"/>
              </a:spcBef>
              <a:spcAft>
                <a:spcPts val="0"/>
              </a:spcAft>
              <a:buSzPts val="1800"/>
              <a:buChar char="○"/>
              <a:defRPr sz="1800"/>
            </a:lvl5pPr>
            <a:lvl6pPr indent="-342900" lvl="5" marL="2743200">
              <a:spcBef>
                <a:spcPts val="0"/>
              </a:spcBef>
              <a:spcAft>
                <a:spcPts val="0"/>
              </a:spcAft>
              <a:buSzPts val="1800"/>
              <a:buChar char="■"/>
              <a:defRPr sz="1800"/>
            </a:lvl6pPr>
            <a:lvl7pPr indent="-342900" lvl="6" marL="3200400">
              <a:spcBef>
                <a:spcPts val="0"/>
              </a:spcBef>
              <a:spcAft>
                <a:spcPts val="0"/>
              </a:spcAft>
              <a:buSzPts val="1800"/>
              <a:buChar char="●"/>
              <a:defRPr sz="1800"/>
            </a:lvl7pPr>
            <a:lvl8pPr indent="-342900" lvl="7" marL="3657600">
              <a:spcBef>
                <a:spcPts val="0"/>
              </a:spcBef>
              <a:spcAft>
                <a:spcPts val="0"/>
              </a:spcAft>
              <a:buSzPts val="1800"/>
              <a:buChar char="○"/>
              <a:defRPr sz="1800"/>
            </a:lvl8pPr>
            <a:lvl9pPr indent="-342900" lvl="8" marL="4114800">
              <a:spcBef>
                <a:spcPts val="0"/>
              </a:spcBef>
              <a:spcAft>
                <a:spcPts val="0"/>
              </a:spcAft>
              <a:buSzPts val="1800"/>
              <a:buChar char="■"/>
              <a:defRPr sz="1800"/>
            </a:lvl9pPr>
          </a:lstStyle>
          <a:p/>
        </p:txBody>
      </p:sp>
      <p:sp>
        <p:nvSpPr>
          <p:cNvPr id="51" name="Google Shape;51;p6"/>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52" name="Shape 52"/>
        <p:cNvGrpSpPr/>
        <p:nvPr/>
      </p:nvGrpSpPr>
      <p:grpSpPr>
        <a:xfrm>
          <a:off x="0" y="0"/>
          <a:ext cx="0" cy="0"/>
          <a:chOff x="0" y="0"/>
          <a:chExt cx="0" cy="0"/>
        </a:xfrm>
      </p:grpSpPr>
      <p:grpSp>
        <p:nvGrpSpPr>
          <p:cNvPr id="53" name="Google Shape;53;p7"/>
          <p:cNvGrpSpPr/>
          <p:nvPr/>
        </p:nvGrpSpPr>
        <p:grpSpPr>
          <a:xfrm>
            <a:off x="-6025" y="0"/>
            <a:ext cx="9168125" cy="5163100"/>
            <a:chOff x="-6025" y="0"/>
            <a:chExt cx="9168125" cy="5163100"/>
          </a:xfrm>
        </p:grpSpPr>
        <p:sp>
          <p:nvSpPr>
            <p:cNvPr id="54" name="Google Shape;54;p7"/>
            <p:cNvSpPr/>
            <p:nvPr/>
          </p:nvSpPr>
          <p:spPr>
            <a:xfrm>
              <a:off x="0" y="0"/>
              <a:ext cx="8552900" cy="1333000"/>
            </a:xfrm>
            <a:custGeom>
              <a:rect b="b" l="l" r="r" t="t"/>
              <a:pathLst>
                <a:path extrusionOk="0" h="53320" w="342116">
                  <a:moveTo>
                    <a:pt x="0" y="0"/>
                  </a:moveTo>
                  <a:lnTo>
                    <a:pt x="0" y="53320"/>
                  </a:lnTo>
                  <a:lnTo>
                    <a:pt x="342116" y="0"/>
                  </a:lnTo>
                  <a:close/>
                </a:path>
              </a:pathLst>
            </a:custGeom>
            <a:solidFill>
              <a:srgbClr val="004C52"/>
            </a:solidFill>
            <a:ln>
              <a:noFill/>
            </a:ln>
          </p:spPr>
        </p:sp>
        <p:sp>
          <p:nvSpPr>
            <p:cNvPr id="55" name="Google Shape;55;p7"/>
            <p:cNvSpPr/>
            <p:nvPr/>
          </p:nvSpPr>
          <p:spPr>
            <a:xfrm>
              <a:off x="2563450" y="0"/>
              <a:ext cx="6580550" cy="1272675"/>
            </a:xfrm>
            <a:custGeom>
              <a:rect b="b" l="l" r="r" t="t"/>
              <a:pathLst>
                <a:path extrusionOk="0" h="50907" w="263222">
                  <a:moveTo>
                    <a:pt x="0" y="0"/>
                  </a:moveTo>
                  <a:lnTo>
                    <a:pt x="217381" y="50907"/>
                  </a:lnTo>
                  <a:lnTo>
                    <a:pt x="263222" y="10133"/>
                  </a:lnTo>
                  <a:lnTo>
                    <a:pt x="263222" y="0"/>
                  </a:lnTo>
                  <a:close/>
                </a:path>
              </a:pathLst>
            </a:custGeom>
            <a:solidFill>
              <a:srgbClr val="00AE9D">
                <a:alpha val="83460"/>
              </a:srgbClr>
            </a:solidFill>
            <a:ln>
              <a:noFill/>
            </a:ln>
          </p:spPr>
        </p:sp>
        <p:sp>
          <p:nvSpPr>
            <p:cNvPr id="56" name="Google Shape;56;p7"/>
            <p:cNvSpPr/>
            <p:nvPr/>
          </p:nvSpPr>
          <p:spPr>
            <a:xfrm>
              <a:off x="-6025" y="2"/>
              <a:ext cx="7298300" cy="1471709"/>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57" name="Google Shape;57;p7"/>
            <p:cNvSpPr/>
            <p:nvPr/>
          </p:nvSpPr>
          <p:spPr>
            <a:xfrm>
              <a:off x="3596100" y="4667000"/>
              <a:ext cx="5090700" cy="476500"/>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58" name="Google Shape;58;p7"/>
            <p:cNvSpPr/>
            <p:nvPr/>
          </p:nvSpPr>
          <p:spPr>
            <a:xfrm>
              <a:off x="5525000" y="4692625"/>
              <a:ext cx="3637100" cy="470475"/>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59" name="Google Shape;59;p7"/>
            <p:cNvSpPr/>
            <p:nvPr/>
          </p:nvSpPr>
          <p:spPr>
            <a:xfrm>
              <a:off x="7521475" y="4023125"/>
              <a:ext cx="1634600" cy="1139975"/>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grpSp>
      <p:sp>
        <p:nvSpPr>
          <p:cNvPr id="60" name="Google Shape;60;p7"/>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
        <p:nvSpPr>
          <p:cNvPr id="61" name="Google Shape;61;p7"/>
          <p:cNvSpPr txBox="1"/>
          <p:nvPr>
            <p:ph idx="1" type="body"/>
          </p:nvPr>
        </p:nvSpPr>
        <p:spPr>
          <a:xfrm>
            <a:off x="870750" y="1495850"/>
            <a:ext cx="2365200" cy="3429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62" name="Google Shape;62;p7"/>
          <p:cNvSpPr txBox="1"/>
          <p:nvPr>
            <p:ph idx="2" type="body"/>
          </p:nvPr>
        </p:nvSpPr>
        <p:spPr>
          <a:xfrm>
            <a:off x="3357262" y="1495850"/>
            <a:ext cx="2365200" cy="3429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63" name="Google Shape;63;p7"/>
          <p:cNvSpPr txBox="1"/>
          <p:nvPr>
            <p:ph idx="3" type="body"/>
          </p:nvPr>
        </p:nvSpPr>
        <p:spPr>
          <a:xfrm>
            <a:off x="5843773" y="1495850"/>
            <a:ext cx="2365200" cy="3429900"/>
          </a:xfrm>
          <a:prstGeom prst="rect">
            <a:avLst/>
          </a:prstGeom>
        </p:spPr>
        <p:txBody>
          <a:bodyPr anchorCtr="0" anchor="t" bIns="91425" lIns="91425" spcFirstLastPara="1" rIns="91425" wrap="square" tIns="91425">
            <a:noAutofit/>
          </a:bodyPr>
          <a:lstStyle>
            <a:lvl1pPr indent="-317500" lvl="0" marL="457200" rtl="0">
              <a:spcBef>
                <a:spcPts val="600"/>
              </a:spcBef>
              <a:spcAft>
                <a:spcPts val="0"/>
              </a:spcAft>
              <a:buSzPts val="1400"/>
              <a:buChar char="◆"/>
              <a:defRPr sz="1400"/>
            </a:lvl1pPr>
            <a:lvl2pPr indent="-317500" lvl="1" marL="914400" rtl="0">
              <a:spcBef>
                <a:spcPts val="0"/>
              </a:spcBef>
              <a:spcAft>
                <a:spcPts val="0"/>
              </a:spcAft>
              <a:buSzPts val="1400"/>
              <a:buChar char="◆"/>
              <a:defRPr sz="1400"/>
            </a:lvl2pPr>
            <a:lvl3pPr indent="-317500" lvl="2" marL="1371600" rtl="0">
              <a:spcBef>
                <a:spcPts val="0"/>
              </a:spcBef>
              <a:spcAft>
                <a:spcPts val="0"/>
              </a:spcAft>
              <a:buSzPts val="1400"/>
              <a:buChar char="◇"/>
              <a:defRPr sz="1400"/>
            </a:lvl3pPr>
            <a:lvl4pPr indent="-317500" lvl="3" marL="1828800" rtl="0">
              <a:spcBef>
                <a:spcPts val="0"/>
              </a:spcBef>
              <a:spcAft>
                <a:spcPts val="0"/>
              </a:spcAft>
              <a:buSzPts val="1400"/>
              <a:buChar char="●"/>
              <a:defRPr sz="1400"/>
            </a:lvl4pPr>
            <a:lvl5pPr indent="-317500" lvl="4" marL="2286000" rtl="0">
              <a:spcBef>
                <a:spcPts val="0"/>
              </a:spcBef>
              <a:spcAft>
                <a:spcPts val="0"/>
              </a:spcAft>
              <a:buSzPts val="1400"/>
              <a:buChar char="○"/>
              <a:defRPr sz="1400"/>
            </a:lvl5pPr>
            <a:lvl6pPr indent="-317500" lvl="5" marL="2743200" rtl="0">
              <a:spcBef>
                <a:spcPts val="0"/>
              </a:spcBef>
              <a:spcAft>
                <a:spcPts val="0"/>
              </a:spcAft>
              <a:buSzPts val="1400"/>
              <a:buChar char="■"/>
              <a:defRPr sz="1400"/>
            </a:lvl6pPr>
            <a:lvl7pPr indent="-317500" lvl="6" marL="3200400" rtl="0">
              <a:spcBef>
                <a:spcPts val="0"/>
              </a:spcBef>
              <a:spcAft>
                <a:spcPts val="0"/>
              </a:spcAft>
              <a:buSzPts val="1400"/>
              <a:buChar char="●"/>
              <a:defRPr sz="1400"/>
            </a:lvl7pPr>
            <a:lvl8pPr indent="-317500" lvl="7" marL="3657600" rtl="0">
              <a:spcBef>
                <a:spcPts val="0"/>
              </a:spcBef>
              <a:spcAft>
                <a:spcPts val="0"/>
              </a:spcAft>
              <a:buSzPts val="1400"/>
              <a:buChar char="○"/>
              <a:defRPr sz="1400"/>
            </a:lvl8pPr>
            <a:lvl9pPr indent="-317500" lvl="8" marL="4114800" rtl="0">
              <a:spcBef>
                <a:spcPts val="0"/>
              </a:spcBef>
              <a:spcAft>
                <a:spcPts val="0"/>
              </a:spcAft>
              <a:buSzPts val="1400"/>
              <a:buChar char="■"/>
              <a:defRPr sz="1400"/>
            </a:lvl9pPr>
          </a:lstStyle>
          <a:p/>
        </p:txBody>
      </p:sp>
      <p:sp>
        <p:nvSpPr>
          <p:cNvPr id="64" name="Google Shape;64;p7"/>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5" name="Shape 65"/>
        <p:cNvGrpSpPr/>
        <p:nvPr/>
      </p:nvGrpSpPr>
      <p:grpSpPr>
        <a:xfrm>
          <a:off x="0" y="0"/>
          <a:ext cx="0" cy="0"/>
          <a:chOff x="0" y="0"/>
          <a:chExt cx="0" cy="0"/>
        </a:xfrm>
      </p:grpSpPr>
      <p:grpSp>
        <p:nvGrpSpPr>
          <p:cNvPr id="66" name="Google Shape;66;p8"/>
          <p:cNvGrpSpPr/>
          <p:nvPr/>
        </p:nvGrpSpPr>
        <p:grpSpPr>
          <a:xfrm>
            <a:off x="-6025" y="0"/>
            <a:ext cx="9168125" cy="5163100"/>
            <a:chOff x="-6025" y="0"/>
            <a:chExt cx="9168125" cy="5163100"/>
          </a:xfrm>
        </p:grpSpPr>
        <p:sp>
          <p:nvSpPr>
            <p:cNvPr id="67" name="Google Shape;67;p8"/>
            <p:cNvSpPr/>
            <p:nvPr/>
          </p:nvSpPr>
          <p:spPr>
            <a:xfrm>
              <a:off x="0" y="0"/>
              <a:ext cx="8552900" cy="1333000"/>
            </a:xfrm>
            <a:custGeom>
              <a:rect b="b" l="l" r="r" t="t"/>
              <a:pathLst>
                <a:path extrusionOk="0" h="53320" w="342116">
                  <a:moveTo>
                    <a:pt x="0" y="0"/>
                  </a:moveTo>
                  <a:lnTo>
                    <a:pt x="0" y="53320"/>
                  </a:lnTo>
                  <a:lnTo>
                    <a:pt x="342116" y="0"/>
                  </a:lnTo>
                  <a:close/>
                </a:path>
              </a:pathLst>
            </a:custGeom>
            <a:solidFill>
              <a:srgbClr val="004C52"/>
            </a:solidFill>
            <a:ln>
              <a:noFill/>
            </a:ln>
          </p:spPr>
        </p:sp>
        <p:sp>
          <p:nvSpPr>
            <p:cNvPr id="68" name="Google Shape;68;p8"/>
            <p:cNvSpPr/>
            <p:nvPr/>
          </p:nvSpPr>
          <p:spPr>
            <a:xfrm>
              <a:off x="2563450" y="0"/>
              <a:ext cx="6580550" cy="1272675"/>
            </a:xfrm>
            <a:custGeom>
              <a:rect b="b" l="l" r="r" t="t"/>
              <a:pathLst>
                <a:path extrusionOk="0" h="50907" w="263222">
                  <a:moveTo>
                    <a:pt x="0" y="0"/>
                  </a:moveTo>
                  <a:lnTo>
                    <a:pt x="217381" y="50907"/>
                  </a:lnTo>
                  <a:lnTo>
                    <a:pt x="263222" y="10133"/>
                  </a:lnTo>
                  <a:lnTo>
                    <a:pt x="263222" y="0"/>
                  </a:lnTo>
                  <a:close/>
                </a:path>
              </a:pathLst>
            </a:custGeom>
            <a:solidFill>
              <a:srgbClr val="00AE9D">
                <a:alpha val="83460"/>
              </a:srgbClr>
            </a:solidFill>
            <a:ln>
              <a:noFill/>
            </a:ln>
          </p:spPr>
        </p:sp>
        <p:sp>
          <p:nvSpPr>
            <p:cNvPr id="69" name="Google Shape;69;p8"/>
            <p:cNvSpPr/>
            <p:nvPr/>
          </p:nvSpPr>
          <p:spPr>
            <a:xfrm>
              <a:off x="-6025" y="2"/>
              <a:ext cx="7298300" cy="1471709"/>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70" name="Google Shape;70;p8"/>
            <p:cNvSpPr/>
            <p:nvPr/>
          </p:nvSpPr>
          <p:spPr>
            <a:xfrm>
              <a:off x="3596100" y="4667000"/>
              <a:ext cx="5090700" cy="476500"/>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71" name="Google Shape;71;p8"/>
            <p:cNvSpPr/>
            <p:nvPr/>
          </p:nvSpPr>
          <p:spPr>
            <a:xfrm>
              <a:off x="5525000" y="4692625"/>
              <a:ext cx="3637100" cy="470475"/>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72" name="Google Shape;72;p8"/>
            <p:cNvSpPr/>
            <p:nvPr/>
          </p:nvSpPr>
          <p:spPr>
            <a:xfrm>
              <a:off x="7521475" y="4023125"/>
              <a:ext cx="1634600" cy="1139975"/>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grpSp>
      <p:sp>
        <p:nvSpPr>
          <p:cNvPr id="73" name="Google Shape;73;p8"/>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
        <p:nvSpPr>
          <p:cNvPr id="74" name="Google Shape;74;p8"/>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5" name="Shape 75"/>
        <p:cNvGrpSpPr/>
        <p:nvPr/>
      </p:nvGrpSpPr>
      <p:grpSpPr>
        <a:xfrm>
          <a:off x="0" y="0"/>
          <a:ext cx="0" cy="0"/>
          <a:chOff x="0" y="0"/>
          <a:chExt cx="0" cy="0"/>
        </a:xfrm>
      </p:grpSpPr>
      <p:sp>
        <p:nvSpPr>
          <p:cNvPr id="76" name="Google Shape;76;p9"/>
          <p:cNvSpPr/>
          <p:nvPr/>
        </p:nvSpPr>
        <p:spPr>
          <a:xfrm>
            <a:off x="-2355" y="0"/>
            <a:ext cx="5209571" cy="983354"/>
          </a:xfrm>
          <a:custGeom>
            <a:rect b="b" l="l" r="r" t="t"/>
            <a:pathLst>
              <a:path extrusionOk="0" h="53320" w="342116">
                <a:moveTo>
                  <a:pt x="0" y="0"/>
                </a:moveTo>
                <a:lnTo>
                  <a:pt x="0" y="53320"/>
                </a:lnTo>
                <a:lnTo>
                  <a:pt x="342116" y="0"/>
                </a:lnTo>
                <a:close/>
              </a:path>
            </a:pathLst>
          </a:custGeom>
          <a:solidFill>
            <a:srgbClr val="004C52"/>
          </a:solidFill>
          <a:ln>
            <a:noFill/>
          </a:ln>
        </p:spPr>
      </p:sp>
      <p:sp>
        <p:nvSpPr>
          <p:cNvPr id="77" name="Google Shape;77;p9"/>
          <p:cNvSpPr/>
          <p:nvPr/>
        </p:nvSpPr>
        <p:spPr>
          <a:xfrm>
            <a:off x="-6025" y="2"/>
            <a:ext cx="4445394" cy="1085644"/>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78" name="Google Shape;78;p9"/>
          <p:cNvSpPr/>
          <p:nvPr/>
        </p:nvSpPr>
        <p:spPr>
          <a:xfrm>
            <a:off x="6375475" y="4745747"/>
            <a:ext cx="2548913" cy="400879"/>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79" name="Google Shape;79;p9"/>
          <p:cNvSpPr/>
          <p:nvPr/>
        </p:nvSpPr>
        <p:spPr>
          <a:xfrm>
            <a:off x="7341180" y="4767304"/>
            <a:ext cx="1821096" cy="395811"/>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80" name="Google Shape;80;p9"/>
          <p:cNvSpPr/>
          <p:nvPr/>
        </p:nvSpPr>
        <p:spPr>
          <a:xfrm>
            <a:off x="8340717" y="4204075"/>
            <a:ext cx="818444" cy="959061"/>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sp>
        <p:nvSpPr>
          <p:cNvPr id="81" name="Google Shape;81;p9"/>
          <p:cNvSpPr/>
          <p:nvPr/>
        </p:nvSpPr>
        <p:spPr>
          <a:xfrm>
            <a:off x="1559025" y="-6025"/>
            <a:ext cx="4116775" cy="944875"/>
          </a:xfrm>
          <a:custGeom>
            <a:rect b="b" l="l" r="r" t="t"/>
            <a:pathLst>
              <a:path extrusionOk="0" h="37795" w="164671">
                <a:moveTo>
                  <a:pt x="0" y="241"/>
                </a:moveTo>
                <a:lnTo>
                  <a:pt x="132407" y="37795"/>
                </a:lnTo>
                <a:lnTo>
                  <a:pt x="164671" y="0"/>
                </a:lnTo>
                <a:lnTo>
                  <a:pt x="160329" y="241"/>
                </a:lnTo>
                <a:close/>
              </a:path>
            </a:pathLst>
          </a:custGeom>
          <a:solidFill>
            <a:srgbClr val="00AE9D">
              <a:alpha val="83460"/>
            </a:srgbClr>
          </a:solidFill>
          <a:ln>
            <a:noFill/>
          </a:ln>
        </p:spPr>
      </p:sp>
      <p:sp>
        <p:nvSpPr>
          <p:cNvPr id="82" name="Google Shape;82;p9"/>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400"/>
              <a:buNone/>
              <a:defRPr sz="1400"/>
            </a:lvl1pPr>
          </a:lstStyle>
          <a:p/>
        </p:txBody>
      </p:sp>
      <p:sp>
        <p:nvSpPr>
          <p:cNvPr id="83" name="Google Shape;83;p9"/>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4" name="Shape 84"/>
        <p:cNvGrpSpPr/>
        <p:nvPr/>
      </p:nvGrpSpPr>
      <p:grpSpPr>
        <a:xfrm>
          <a:off x="0" y="0"/>
          <a:ext cx="0" cy="0"/>
          <a:chOff x="0" y="0"/>
          <a:chExt cx="0" cy="0"/>
        </a:xfrm>
      </p:grpSpPr>
      <p:sp>
        <p:nvSpPr>
          <p:cNvPr id="85" name="Google Shape;85;p10"/>
          <p:cNvSpPr/>
          <p:nvPr/>
        </p:nvSpPr>
        <p:spPr>
          <a:xfrm>
            <a:off x="-2355" y="0"/>
            <a:ext cx="5209571" cy="983354"/>
          </a:xfrm>
          <a:custGeom>
            <a:rect b="b" l="l" r="r" t="t"/>
            <a:pathLst>
              <a:path extrusionOk="0" h="53320" w="342116">
                <a:moveTo>
                  <a:pt x="0" y="0"/>
                </a:moveTo>
                <a:lnTo>
                  <a:pt x="0" y="53320"/>
                </a:lnTo>
                <a:lnTo>
                  <a:pt x="342116" y="0"/>
                </a:lnTo>
                <a:close/>
              </a:path>
            </a:pathLst>
          </a:custGeom>
          <a:solidFill>
            <a:srgbClr val="004C52"/>
          </a:solidFill>
          <a:ln>
            <a:noFill/>
          </a:ln>
        </p:spPr>
      </p:sp>
      <p:sp>
        <p:nvSpPr>
          <p:cNvPr id="86" name="Google Shape;86;p10"/>
          <p:cNvSpPr/>
          <p:nvPr/>
        </p:nvSpPr>
        <p:spPr>
          <a:xfrm>
            <a:off x="-6025" y="2"/>
            <a:ext cx="4445394" cy="1085644"/>
          </a:xfrm>
          <a:custGeom>
            <a:rect b="b" l="l" r="r" t="t"/>
            <a:pathLst>
              <a:path extrusionOk="0" h="58628" w="291932">
                <a:moveTo>
                  <a:pt x="0" y="18578"/>
                </a:moveTo>
                <a:lnTo>
                  <a:pt x="241" y="34019"/>
                </a:lnTo>
                <a:lnTo>
                  <a:pt x="221482" y="58628"/>
                </a:lnTo>
                <a:lnTo>
                  <a:pt x="291932" y="0"/>
                </a:lnTo>
                <a:close/>
              </a:path>
            </a:pathLst>
          </a:custGeom>
          <a:solidFill>
            <a:srgbClr val="ABE33F">
              <a:alpha val="81150"/>
            </a:srgbClr>
          </a:solidFill>
          <a:ln>
            <a:noFill/>
          </a:ln>
        </p:spPr>
      </p:sp>
      <p:sp>
        <p:nvSpPr>
          <p:cNvPr id="87" name="Google Shape;87;p10"/>
          <p:cNvSpPr/>
          <p:nvPr/>
        </p:nvSpPr>
        <p:spPr>
          <a:xfrm>
            <a:off x="6375475" y="4745747"/>
            <a:ext cx="2548913" cy="400879"/>
          </a:xfrm>
          <a:custGeom>
            <a:rect b="b" l="l" r="r" t="t"/>
            <a:pathLst>
              <a:path extrusionOk="0" h="19060" w="203628">
                <a:moveTo>
                  <a:pt x="0" y="19060"/>
                </a:moveTo>
                <a:lnTo>
                  <a:pt x="203628" y="19060"/>
                </a:lnTo>
                <a:lnTo>
                  <a:pt x="157305" y="0"/>
                </a:lnTo>
                <a:close/>
              </a:path>
            </a:pathLst>
          </a:custGeom>
          <a:solidFill>
            <a:srgbClr val="004C52"/>
          </a:solidFill>
          <a:ln>
            <a:noFill/>
          </a:ln>
        </p:spPr>
      </p:sp>
      <p:sp>
        <p:nvSpPr>
          <p:cNvPr id="88" name="Google Shape;88;p10"/>
          <p:cNvSpPr/>
          <p:nvPr/>
        </p:nvSpPr>
        <p:spPr>
          <a:xfrm>
            <a:off x="7341180" y="4767304"/>
            <a:ext cx="1821096" cy="395811"/>
          </a:xfrm>
          <a:custGeom>
            <a:rect b="b" l="l" r="r" t="t"/>
            <a:pathLst>
              <a:path extrusionOk="0" h="18819" w="145484">
                <a:moveTo>
                  <a:pt x="145484" y="0"/>
                </a:moveTo>
                <a:lnTo>
                  <a:pt x="145484" y="18819"/>
                </a:lnTo>
                <a:lnTo>
                  <a:pt x="0" y="18819"/>
                </a:lnTo>
                <a:close/>
              </a:path>
            </a:pathLst>
          </a:custGeom>
          <a:solidFill>
            <a:srgbClr val="00AE9D">
              <a:alpha val="83460"/>
            </a:srgbClr>
          </a:solidFill>
          <a:ln>
            <a:noFill/>
          </a:ln>
        </p:spPr>
      </p:sp>
      <p:sp>
        <p:nvSpPr>
          <p:cNvPr id="89" name="Google Shape;89;p10"/>
          <p:cNvSpPr/>
          <p:nvPr/>
        </p:nvSpPr>
        <p:spPr>
          <a:xfrm>
            <a:off x="8340717" y="4204075"/>
            <a:ext cx="818444" cy="959061"/>
          </a:xfrm>
          <a:custGeom>
            <a:rect b="b" l="l" r="r" t="t"/>
            <a:pathLst>
              <a:path extrusionOk="0" h="45599" w="65384">
                <a:moveTo>
                  <a:pt x="65384" y="27022"/>
                </a:moveTo>
                <a:lnTo>
                  <a:pt x="65384" y="0"/>
                </a:lnTo>
                <a:lnTo>
                  <a:pt x="0" y="45599"/>
                </a:lnTo>
                <a:close/>
              </a:path>
            </a:pathLst>
          </a:custGeom>
          <a:solidFill>
            <a:srgbClr val="ABE33F">
              <a:alpha val="81150"/>
            </a:srgbClr>
          </a:solidFill>
          <a:ln>
            <a:noFill/>
          </a:ln>
        </p:spPr>
      </p:sp>
      <p:sp>
        <p:nvSpPr>
          <p:cNvPr id="90" name="Google Shape;90;p10"/>
          <p:cNvSpPr/>
          <p:nvPr/>
        </p:nvSpPr>
        <p:spPr>
          <a:xfrm>
            <a:off x="1559025" y="-6025"/>
            <a:ext cx="4116775" cy="944875"/>
          </a:xfrm>
          <a:custGeom>
            <a:rect b="b" l="l" r="r" t="t"/>
            <a:pathLst>
              <a:path extrusionOk="0" h="37795" w="164671">
                <a:moveTo>
                  <a:pt x="0" y="241"/>
                </a:moveTo>
                <a:lnTo>
                  <a:pt x="132407" y="37795"/>
                </a:lnTo>
                <a:lnTo>
                  <a:pt x="164671" y="0"/>
                </a:lnTo>
                <a:lnTo>
                  <a:pt x="160329" y="241"/>
                </a:lnTo>
                <a:close/>
              </a:path>
            </a:pathLst>
          </a:custGeom>
          <a:solidFill>
            <a:srgbClr val="00AE9D">
              <a:alpha val="83460"/>
            </a:srgbClr>
          </a:solidFill>
          <a:ln>
            <a:noFill/>
          </a:ln>
        </p:spPr>
      </p:sp>
      <p:sp>
        <p:nvSpPr>
          <p:cNvPr id="91" name="Google Shape;91;p10"/>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 type="body"/>
          </p:nvPr>
        </p:nvSpPr>
        <p:spPr>
          <a:xfrm>
            <a:off x="886650" y="1598408"/>
            <a:ext cx="7370700" cy="3327300"/>
          </a:xfrm>
          <a:prstGeom prst="rect">
            <a:avLst/>
          </a:prstGeom>
          <a:noFill/>
          <a:ln>
            <a:noFill/>
          </a:ln>
        </p:spPr>
        <p:txBody>
          <a:bodyPr anchorCtr="0" anchor="t" bIns="91425" lIns="91425" spcFirstLastPara="1" rIns="91425" wrap="square" tIns="91425">
            <a:noAutofit/>
          </a:bodyPr>
          <a:lstStyle>
            <a:lvl1pPr indent="-381000" lvl="0" marL="457200">
              <a:spcBef>
                <a:spcPts val="600"/>
              </a:spcBef>
              <a:spcAft>
                <a:spcPts val="0"/>
              </a:spcAft>
              <a:buClr>
                <a:srgbClr val="ABE33F"/>
              </a:buClr>
              <a:buSzPts val="2400"/>
              <a:buFont typeface="Karla"/>
              <a:buChar char="◆"/>
              <a:defRPr sz="2400">
                <a:solidFill>
                  <a:srgbClr val="004C52"/>
                </a:solidFill>
                <a:latin typeface="Karla"/>
                <a:ea typeface="Karla"/>
                <a:cs typeface="Karla"/>
                <a:sym typeface="Karla"/>
              </a:defRPr>
            </a:lvl1pPr>
            <a:lvl2pPr indent="-381000" lvl="1" marL="914400">
              <a:spcBef>
                <a:spcPts val="0"/>
              </a:spcBef>
              <a:spcAft>
                <a:spcPts val="0"/>
              </a:spcAft>
              <a:buClr>
                <a:srgbClr val="ABE33F"/>
              </a:buClr>
              <a:buSzPts val="2400"/>
              <a:buFont typeface="Karla"/>
              <a:buChar char="◆"/>
              <a:defRPr sz="2400">
                <a:solidFill>
                  <a:srgbClr val="004C52"/>
                </a:solidFill>
                <a:latin typeface="Karla"/>
                <a:ea typeface="Karla"/>
                <a:cs typeface="Karla"/>
                <a:sym typeface="Karla"/>
              </a:defRPr>
            </a:lvl2pPr>
            <a:lvl3pPr indent="-381000" lvl="2" marL="1371600">
              <a:spcBef>
                <a:spcPts val="0"/>
              </a:spcBef>
              <a:spcAft>
                <a:spcPts val="0"/>
              </a:spcAft>
              <a:buClr>
                <a:srgbClr val="ABE33F"/>
              </a:buClr>
              <a:buSzPts val="2400"/>
              <a:buFont typeface="Karla"/>
              <a:buChar char="◇"/>
              <a:defRPr sz="2400">
                <a:solidFill>
                  <a:srgbClr val="004C52"/>
                </a:solidFill>
                <a:latin typeface="Karla"/>
                <a:ea typeface="Karla"/>
                <a:cs typeface="Karla"/>
                <a:sym typeface="Karla"/>
              </a:defRPr>
            </a:lvl3pPr>
            <a:lvl4pPr indent="-381000" lvl="3" marL="18288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4pPr>
            <a:lvl5pPr indent="-381000" lvl="4" marL="22860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5pPr>
            <a:lvl6pPr indent="-381000" lvl="5" marL="27432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6pPr>
            <a:lvl7pPr indent="-381000" lvl="6" marL="32004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7pPr>
            <a:lvl8pPr indent="-381000" lvl="7" marL="36576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8pPr>
            <a:lvl9pPr indent="-381000" lvl="8" marL="4114800">
              <a:spcBef>
                <a:spcPts val="0"/>
              </a:spcBef>
              <a:spcAft>
                <a:spcPts val="0"/>
              </a:spcAft>
              <a:buClr>
                <a:srgbClr val="004C52"/>
              </a:buClr>
              <a:buSzPts val="2400"/>
              <a:buFont typeface="Karla"/>
              <a:buChar char="■"/>
              <a:defRPr sz="2400">
                <a:solidFill>
                  <a:srgbClr val="004C52"/>
                </a:solidFill>
                <a:latin typeface="Karla"/>
                <a:ea typeface="Karla"/>
                <a:cs typeface="Karla"/>
                <a:sym typeface="Karla"/>
              </a:defRPr>
            </a:lvl9pPr>
          </a:lstStyle>
          <a:p/>
        </p:txBody>
      </p:sp>
      <p:sp>
        <p:nvSpPr>
          <p:cNvPr id="7" name="Google Shape;7;p1"/>
          <p:cNvSpPr txBox="1"/>
          <p:nvPr>
            <p:ph type="title"/>
          </p:nvPr>
        </p:nvSpPr>
        <p:spPr>
          <a:xfrm>
            <a:off x="886650" y="398400"/>
            <a:ext cx="7370700" cy="857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1pPr>
            <a:lvl2pPr lvl="1">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2pPr>
            <a:lvl3pPr lvl="2">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3pPr>
            <a:lvl4pPr lvl="3">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4pPr>
            <a:lvl5pPr lvl="4">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5pPr>
            <a:lvl6pPr lvl="5">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6pPr>
            <a:lvl7pPr lvl="6">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7pPr>
            <a:lvl8pPr lvl="7">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8pPr>
            <a:lvl9pPr lvl="8">
              <a:spcBef>
                <a:spcPts val="0"/>
              </a:spcBef>
              <a:spcAft>
                <a:spcPts val="0"/>
              </a:spcAft>
              <a:buClr>
                <a:srgbClr val="FFFFFF"/>
              </a:buClr>
              <a:buSzPts val="2400"/>
              <a:buFont typeface="Raleway"/>
              <a:buNone/>
              <a:defRPr b="1" sz="2400">
                <a:solidFill>
                  <a:srgbClr val="FFFFFF"/>
                </a:solidFill>
                <a:latin typeface="Raleway"/>
                <a:ea typeface="Raleway"/>
                <a:cs typeface="Raleway"/>
                <a:sym typeface="Raleway"/>
              </a:defRPr>
            </a:lvl9pPr>
          </a:lstStyle>
          <a:p/>
        </p:txBody>
      </p:sp>
      <p:sp>
        <p:nvSpPr>
          <p:cNvPr id="8" name="Google Shape;8;p1"/>
          <p:cNvSpPr txBox="1"/>
          <p:nvPr>
            <p:ph idx="12" type="sldNum"/>
          </p:nvPr>
        </p:nvSpPr>
        <p:spPr>
          <a:xfrm>
            <a:off x="27122" y="4749851"/>
            <a:ext cx="548700" cy="393600"/>
          </a:xfrm>
          <a:prstGeom prst="rect">
            <a:avLst/>
          </a:prstGeom>
          <a:noFill/>
          <a:ln>
            <a:noFill/>
          </a:ln>
        </p:spPr>
        <p:txBody>
          <a:bodyPr anchorCtr="0" anchor="t" bIns="91425" lIns="91425" spcFirstLastPara="1" rIns="91425" wrap="square" tIns="91425">
            <a:noAutofit/>
          </a:bodyPr>
          <a:lstStyle>
            <a:lvl1pPr lvl="0">
              <a:buNone/>
              <a:defRPr sz="1200">
                <a:solidFill>
                  <a:srgbClr val="00AE9D"/>
                </a:solidFill>
                <a:latin typeface="Karla"/>
                <a:ea typeface="Karla"/>
                <a:cs typeface="Karla"/>
                <a:sym typeface="Karla"/>
              </a:defRPr>
            </a:lvl1pPr>
            <a:lvl2pPr lvl="1">
              <a:buNone/>
              <a:defRPr sz="1200">
                <a:solidFill>
                  <a:srgbClr val="00AE9D"/>
                </a:solidFill>
                <a:latin typeface="Karla"/>
                <a:ea typeface="Karla"/>
                <a:cs typeface="Karla"/>
                <a:sym typeface="Karla"/>
              </a:defRPr>
            </a:lvl2pPr>
            <a:lvl3pPr lvl="2">
              <a:buNone/>
              <a:defRPr sz="1200">
                <a:solidFill>
                  <a:srgbClr val="00AE9D"/>
                </a:solidFill>
                <a:latin typeface="Karla"/>
                <a:ea typeface="Karla"/>
                <a:cs typeface="Karla"/>
                <a:sym typeface="Karla"/>
              </a:defRPr>
            </a:lvl3pPr>
            <a:lvl4pPr lvl="3">
              <a:buNone/>
              <a:defRPr sz="1200">
                <a:solidFill>
                  <a:srgbClr val="00AE9D"/>
                </a:solidFill>
                <a:latin typeface="Karla"/>
                <a:ea typeface="Karla"/>
                <a:cs typeface="Karla"/>
                <a:sym typeface="Karla"/>
              </a:defRPr>
            </a:lvl4pPr>
            <a:lvl5pPr lvl="4">
              <a:buNone/>
              <a:defRPr sz="1200">
                <a:solidFill>
                  <a:srgbClr val="00AE9D"/>
                </a:solidFill>
                <a:latin typeface="Karla"/>
                <a:ea typeface="Karla"/>
                <a:cs typeface="Karla"/>
                <a:sym typeface="Karla"/>
              </a:defRPr>
            </a:lvl5pPr>
            <a:lvl6pPr lvl="5">
              <a:buNone/>
              <a:defRPr sz="1200">
                <a:solidFill>
                  <a:srgbClr val="00AE9D"/>
                </a:solidFill>
                <a:latin typeface="Karla"/>
                <a:ea typeface="Karla"/>
                <a:cs typeface="Karla"/>
                <a:sym typeface="Karla"/>
              </a:defRPr>
            </a:lvl6pPr>
            <a:lvl7pPr lvl="6">
              <a:buNone/>
              <a:defRPr sz="1200">
                <a:solidFill>
                  <a:srgbClr val="00AE9D"/>
                </a:solidFill>
                <a:latin typeface="Karla"/>
                <a:ea typeface="Karla"/>
                <a:cs typeface="Karla"/>
                <a:sym typeface="Karla"/>
              </a:defRPr>
            </a:lvl7pPr>
            <a:lvl8pPr lvl="7">
              <a:buNone/>
              <a:defRPr sz="1200">
                <a:solidFill>
                  <a:srgbClr val="00AE9D"/>
                </a:solidFill>
                <a:latin typeface="Karla"/>
                <a:ea typeface="Karla"/>
                <a:cs typeface="Karla"/>
                <a:sym typeface="Karla"/>
              </a:defRPr>
            </a:lvl8pPr>
            <a:lvl9pPr lvl="8">
              <a:buNone/>
              <a:defRPr sz="1200">
                <a:solidFill>
                  <a:srgbClr val="00AE9D"/>
                </a:solidFill>
                <a:latin typeface="Karla"/>
                <a:ea typeface="Karla"/>
                <a:cs typeface="Karla"/>
                <a:sym typeface="Karla"/>
              </a:defRPr>
            </a:lvl9pPr>
          </a:lstStyle>
          <a:p>
            <a:pPr indent="0" lvl="0" marL="0" rtl="0" algn="l">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3.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7.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hyperlink" Target="https://www.infoautonomos.com/seguridad-social/bases-y-tipos-de-cotizacion-en-el-regimen-de-autonomos/" TargetMode="External"/><Relationship Id="rId4" Type="http://schemas.openxmlformats.org/officeDocument/2006/relationships/hyperlink" Target="https://www.boe.es/buscar/doc.php?id=BOE-A-2022-12482"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6.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2.xml"/><Relationship Id="rId3" Type="http://schemas.openxmlformats.org/officeDocument/2006/relationships/hyperlink" Target="https://www.mites.gob.es/es/guia/texto/guia_7/contenidos/guia_7_15_1.htm"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4.xml"/><Relationship Id="rId3" Type="http://schemas.openxmlformats.org/officeDocument/2006/relationships/image" Target="../media/image19.png"/><Relationship Id="rId4" Type="http://schemas.openxmlformats.org/officeDocument/2006/relationships/image" Target="../media/image8.png"/><Relationship Id="rId5" Type="http://schemas.openxmlformats.org/officeDocument/2006/relationships/image" Target="../media/image4.gi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 Id="rId3" Type="http://schemas.openxmlformats.org/officeDocument/2006/relationships/image" Target="../media/image15.png"/><Relationship Id="rId4" Type="http://schemas.openxmlformats.org/officeDocument/2006/relationships/image" Target="../media/image4.gi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7.xml"/><Relationship Id="rId3" Type="http://schemas.openxmlformats.org/officeDocument/2006/relationships/image" Target="../media/image1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8.xml"/><Relationship Id="rId3" Type="http://schemas.openxmlformats.org/officeDocument/2006/relationships/hyperlink" Target="https://www.conceptosjuridicos.com/despido/" TargetMode="External"/><Relationship Id="rId4" Type="http://schemas.openxmlformats.org/officeDocument/2006/relationships/hyperlink" Target="https://www.conceptosjuridicos.com/indemnizacion-por-despido/" TargetMode="External"/><Relationship Id="rId5" Type="http://schemas.openxmlformats.org/officeDocument/2006/relationships/hyperlink" Target="https://civicabogados.com/horas-extras/" TargetMode="External"/><Relationship Id="rId6" Type="http://schemas.openxmlformats.org/officeDocument/2006/relationships/hyperlink" Target="https://www.laboralix.com/vacaciones-no-disfrutadas/"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0.xml"/><Relationship Id="rId3" Type="http://schemas.openxmlformats.org/officeDocument/2006/relationships/image" Target="../media/image17.png"/><Relationship Id="rId4" Type="http://schemas.openxmlformats.org/officeDocument/2006/relationships/image" Target="../media/image10.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1"/>
          <p:cNvSpPr txBox="1"/>
          <p:nvPr>
            <p:ph type="ctrTitle"/>
          </p:nvPr>
        </p:nvSpPr>
        <p:spPr>
          <a:xfrm>
            <a:off x="1719025" y="1991825"/>
            <a:ext cx="5706000" cy="1159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0" lang="en"/>
              <a:t>UD 8</a:t>
            </a:r>
            <a:endParaRPr b="0"/>
          </a:p>
          <a:p>
            <a:pPr indent="0" lvl="0" marL="0" rtl="0" algn="ctr">
              <a:spcBef>
                <a:spcPts val="0"/>
              </a:spcBef>
              <a:spcAft>
                <a:spcPts val="0"/>
              </a:spcAft>
              <a:buNone/>
            </a:pPr>
            <a:r>
              <a:rPr lang="en" sz="5500"/>
              <a:t>La Nómina</a:t>
            </a:r>
            <a:endParaRPr sz="5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0"/>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62" name="Google Shape;162;p20"/>
          <p:cNvSpPr txBox="1"/>
          <p:nvPr/>
        </p:nvSpPr>
        <p:spPr>
          <a:xfrm>
            <a:off x="428625" y="1101900"/>
            <a:ext cx="4953000" cy="3673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rgbClr val="494949"/>
                </a:solidFill>
                <a:latin typeface="Karla"/>
                <a:ea typeface="Karla"/>
                <a:cs typeface="Karla"/>
                <a:sym typeface="Karla"/>
              </a:rPr>
              <a:t>Las </a:t>
            </a:r>
            <a:r>
              <a:rPr b="1" lang="en" sz="1000">
                <a:solidFill>
                  <a:srgbClr val="494949"/>
                </a:solidFill>
                <a:highlight>
                  <a:schemeClr val="accent4"/>
                </a:highlight>
                <a:latin typeface="Karla"/>
                <a:ea typeface="Karla"/>
                <a:cs typeface="Karla"/>
                <a:sym typeface="Karla"/>
              </a:rPr>
              <a:t>percepciones no salariales </a:t>
            </a:r>
            <a:r>
              <a:rPr lang="en" sz="1000">
                <a:solidFill>
                  <a:srgbClr val="494949"/>
                </a:solidFill>
                <a:latin typeface="Karla"/>
                <a:ea typeface="Karla"/>
                <a:cs typeface="Karla"/>
                <a:sym typeface="Karla"/>
              </a:rPr>
              <a:t>son aquellas que no forman parte del salario sino que responden a una  obligación legal o pactada, según los casos. Las más frecuentes son:</a:t>
            </a:r>
            <a:endParaRPr sz="1000">
              <a:solidFill>
                <a:srgbClr val="494949"/>
              </a:solidFill>
              <a:latin typeface="Karla"/>
              <a:ea typeface="Karla"/>
              <a:cs typeface="Karla"/>
              <a:sym typeface="Karla"/>
            </a:endParaRPr>
          </a:p>
          <a:p>
            <a:pPr indent="-292100" lvl="0" marL="457200" rtl="0" algn="l">
              <a:lnSpc>
                <a:spcPct val="150000"/>
              </a:lnSpc>
              <a:spcBef>
                <a:spcPts val="1200"/>
              </a:spcBef>
              <a:spcAft>
                <a:spcPts val="0"/>
              </a:spcAft>
              <a:buClr>
                <a:schemeClr val="accent4"/>
              </a:buClr>
              <a:buSzPts val="1000"/>
              <a:buFont typeface="Raleway"/>
              <a:buChar char="●"/>
            </a:pPr>
            <a:r>
              <a:rPr lang="en" sz="1000">
                <a:solidFill>
                  <a:srgbClr val="494949"/>
                </a:solidFill>
                <a:latin typeface="Karla"/>
                <a:ea typeface="Karla"/>
                <a:cs typeface="Karla"/>
                <a:sym typeface="Karla"/>
              </a:rPr>
              <a:t>Las </a:t>
            </a:r>
            <a:r>
              <a:rPr b="1" lang="en" sz="1000">
                <a:solidFill>
                  <a:srgbClr val="494949"/>
                </a:solidFill>
                <a:latin typeface="Karla"/>
                <a:ea typeface="Karla"/>
                <a:cs typeface="Karla"/>
                <a:sym typeface="Karla"/>
              </a:rPr>
              <a:t>indemnizaciones</a:t>
            </a:r>
            <a:r>
              <a:rPr lang="en" sz="1000">
                <a:solidFill>
                  <a:srgbClr val="494949"/>
                </a:solidFill>
                <a:latin typeface="Karla"/>
                <a:ea typeface="Karla"/>
                <a:cs typeface="Karla"/>
                <a:sym typeface="Karla"/>
              </a:rPr>
              <a:t> por despidos, suspensión del contrato o traslados. Se trata de las indemnizaciones previstas legalmente para estos supuestos, o bien, las que, por pacto, mejoren aquellas.</a:t>
            </a:r>
            <a:endParaRPr sz="1000">
              <a:solidFill>
                <a:srgbClr val="494949"/>
              </a:solidFill>
              <a:latin typeface="Karla"/>
              <a:ea typeface="Karla"/>
              <a:cs typeface="Karla"/>
              <a:sym typeface="Karla"/>
            </a:endParaRPr>
          </a:p>
          <a:p>
            <a:pPr indent="-292100" lvl="0" marL="457200" rtl="0" algn="l">
              <a:lnSpc>
                <a:spcPct val="150000"/>
              </a:lnSpc>
              <a:spcBef>
                <a:spcPts val="1000"/>
              </a:spcBef>
              <a:spcAft>
                <a:spcPts val="0"/>
              </a:spcAft>
              <a:buClr>
                <a:schemeClr val="accent4"/>
              </a:buClr>
              <a:buSzPts val="1000"/>
              <a:buFont typeface="Raleway"/>
              <a:buChar char="●"/>
            </a:pPr>
            <a:r>
              <a:rPr lang="en" sz="1000">
                <a:solidFill>
                  <a:srgbClr val="494949"/>
                </a:solidFill>
                <a:latin typeface="Karla"/>
                <a:ea typeface="Karla"/>
                <a:cs typeface="Karla"/>
                <a:sym typeface="Karla"/>
              </a:rPr>
              <a:t>Los </a:t>
            </a:r>
            <a:r>
              <a:rPr b="1" lang="en" sz="1000">
                <a:solidFill>
                  <a:srgbClr val="494949"/>
                </a:solidFill>
                <a:latin typeface="Karla"/>
                <a:ea typeface="Karla"/>
                <a:cs typeface="Karla"/>
                <a:sym typeface="Karla"/>
              </a:rPr>
              <a:t>abonos de gastos o suplidos</a:t>
            </a:r>
            <a:r>
              <a:rPr lang="en" sz="1000">
                <a:solidFill>
                  <a:srgbClr val="494949"/>
                </a:solidFill>
                <a:latin typeface="Karla"/>
                <a:ea typeface="Karla"/>
                <a:cs typeface="Karla"/>
                <a:sym typeface="Karla"/>
              </a:rPr>
              <a:t> que haya realizado el trabajador en su trabajo.</a:t>
            </a:r>
            <a:endParaRPr sz="1000">
              <a:solidFill>
                <a:srgbClr val="494949"/>
              </a:solidFill>
              <a:latin typeface="Karla"/>
              <a:ea typeface="Karla"/>
              <a:cs typeface="Karla"/>
              <a:sym typeface="Karla"/>
            </a:endParaRPr>
          </a:p>
          <a:p>
            <a:pPr indent="-292100" lvl="0" marL="457200" rtl="0" algn="l">
              <a:lnSpc>
                <a:spcPct val="150000"/>
              </a:lnSpc>
              <a:spcBef>
                <a:spcPts val="1200"/>
              </a:spcBef>
              <a:spcAft>
                <a:spcPts val="0"/>
              </a:spcAft>
              <a:buClr>
                <a:schemeClr val="accent4"/>
              </a:buClr>
              <a:buSzPts val="1000"/>
              <a:buFont typeface="Raleway"/>
              <a:buChar char="●"/>
            </a:pPr>
            <a:r>
              <a:rPr lang="en" sz="1000">
                <a:solidFill>
                  <a:srgbClr val="494949"/>
                </a:solidFill>
                <a:latin typeface="Karla"/>
                <a:ea typeface="Karla"/>
                <a:cs typeface="Karla"/>
                <a:sym typeface="Karla"/>
              </a:rPr>
              <a:t>Las </a:t>
            </a:r>
            <a:r>
              <a:rPr b="1" lang="en" sz="1000">
                <a:solidFill>
                  <a:srgbClr val="494949"/>
                </a:solidFill>
                <a:latin typeface="Karla"/>
                <a:ea typeface="Karla"/>
                <a:cs typeface="Karla"/>
                <a:sym typeface="Karla"/>
              </a:rPr>
              <a:t>prestaciones </a:t>
            </a:r>
            <a:r>
              <a:rPr lang="en" sz="1000">
                <a:solidFill>
                  <a:srgbClr val="494949"/>
                </a:solidFill>
                <a:latin typeface="Karla"/>
                <a:ea typeface="Karla"/>
                <a:cs typeface="Karla"/>
                <a:sym typeface="Karla"/>
              </a:rPr>
              <a:t>en caso de incapacidad temporal, con motivo de enfermedad o accidente de trabajo.</a:t>
            </a:r>
            <a:endParaRPr sz="1000">
              <a:solidFill>
                <a:srgbClr val="494949"/>
              </a:solidFill>
              <a:latin typeface="Karla"/>
              <a:ea typeface="Karla"/>
              <a:cs typeface="Karla"/>
              <a:sym typeface="Karla"/>
            </a:endParaRPr>
          </a:p>
          <a:p>
            <a:pPr indent="0" lvl="0" marL="0" rtl="0" algn="l">
              <a:lnSpc>
                <a:spcPct val="150000"/>
              </a:lnSpc>
              <a:spcBef>
                <a:spcPts val="1000"/>
              </a:spcBef>
              <a:spcAft>
                <a:spcPts val="1000"/>
              </a:spcAft>
              <a:buNone/>
            </a:pPr>
            <a:r>
              <a:rPr lang="en" sz="1000">
                <a:solidFill>
                  <a:srgbClr val="494949"/>
                </a:solidFill>
                <a:latin typeface="Karla"/>
                <a:ea typeface="Karla"/>
                <a:cs typeface="Karla"/>
                <a:sym typeface="Karla"/>
              </a:rPr>
              <a:t>La suma de todas las percepciones se refleja como el total devengado. Es, en términos generales y sin percepciones no salariales, lo que se conoce como </a:t>
            </a:r>
            <a:r>
              <a:rPr b="1" lang="en" sz="1000">
                <a:solidFill>
                  <a:srgbClr val="494949"/>
                </a:solidFill>
                <a:latin typeface="Karla"/>
                <a:ea typeface="Karla"/>
                <a:cs typeface="Karla"/>
                <a:sym typeface="Karla"/>
              </a:rPr>
              <a:t>salario bruto.</a:t>
            </a:r>
            <a:endParaRPr b="1" sz="1000">
              <a:solidFill>
                <a:srgbClr val="494949"/>
              </a:solidFill>
              <a:latin typeface="Karla"/>
              <a:ea typeface="Karla"/>
              <a:cs typeface="Karla"/>
              <a:sym typeface="Karla"/>
            </a:endParaRPr>
          </a:p>
        </p:txBody>
      </p:sp>
      <p:pic>
        <p:nvPicPr>
          <p:cNvPr id="163" name="Google Shape;163;p20"/>
          <p:cNvPicPr preferRelativeResize="0"/>
          <p:nvPr/>
        </p:nvPicPr>
        <p:blipFill>
          <a:blip r:embed="rId3">
            <a:alphaModFix/>
          </a:blip>
          <a:stretch>
            <a:fillRect/>
          </a:stretch>
        </p:blipFill>
        <p:spPr>
          <a:xfrm>
            <a:off x="5743575" y="1824225"/>
            <a:ext cx="2971800" cy="22288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1"/>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1.4. Deducciones</a:t>
            </a:r>
            <a:endParaRPr/>
          </a:p>
        </p:txBody>
      </p:sp>
      <p:sp>
        <p:nvSpPr>
          <p:cNvPr id="169" name="Google Shape;169;p21"/>
          <p:cNvSpPr txBox="1"/>
          <p:nvPr>
            <p:ph idx="1" type="body"/>
          </p:nvPr>
        </p:nvSpPr>
        <p:spPr>
          <a:xfrm>
            <a:off x="743775" y="1636500"/>
            <a:ext cx="7943100" cy="286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b="1" lang="en" sz="1000">
                <a:solidFill>
                  <a:srgbClr val="494949"/>
                </a:solidFill>
              </a:rPr>
              <a:t>Son todas aquellas cantidades que deben ser descontadas del total devengado</a:t>
            </a:r>
            <a:r>
              <a:rPr lang="en" sz="1000">
                <a:solidFill>
                  <a:srgbClr val="494949"/>
                </a:solidFill>
                <a:highlight>
                  <a:srgbClr val="FFFFFF"/>
                </a:highlight>
              </a:rPr>
              <a:t>, del salario bruto, </a:t>
            </a:r>
            <a:r>
              <a:rPr b="1" lang="en" sz="1000">
                <a:solidFill>
                  <a:srgbClr val="494949"/>
                </a:solidFill>
              </a:rPr>
              <a:t>para saber cuánto hay que pagar al trabajador</a:t>
            </a:r>
            <a:r>
              <a:rPr lang="en" sz="1000">
                <a:solidFill>
                  <a:srgbClr val="494949"/>
                </a:solidFill>
                <a:highlight>
                  <a:srgbClr val="FFFFFF"/>
                </a:highlight>
              </a:rPr>
              <a:t>, a cuánto asciende el importe líquido o el salario neto.</a:t>
            </a:r>
            <a:endParaRPr sz="1000">
              <a:solidFill>
                <a:srgbClr val="494949"/>
              </a:solidFill>
              <a:highlight>
                <a:srgbClr val="FFFFFF"/>
              </a:highlight>
            </a:endParaRPr>
          </a:p>
          <a:p>
            <a:pPr indent="0" lvl="0" marL="0" rtl="0" algn="l">
              <a:lnSpc>
                <a:spcPct val="150000"/>
              </a:lnSpc>
              <a:spcBef>
                <a:spcPts val="1000"/>
              </a:spcBef>
              <a:spcAft>
                <a:spcPts val="0"/>
              </a:spcAft>
              <a:buNone/>
            </a:pPr>
            <a:r>
              <a:rPr lang="en" sz="1000">
                <a:solidFill>
                  <a:srgbClr val="494949"/>
                </a:solidFill>
              </a:rPr>
              <a:t>Las deducciones  más frecuentes son aquellas que vienen impuestas legalmente:</a:t>
            </a:r>
            <a:endParaRPr sz="1000">
              <a:solidFill>
                <a:srgbClr val="494949"/>
              </a:solidFill>
            </a:endParaRPr>
          </a:p>
          <a:p>
            <a:pPr indent="-292100" lvl="0" marL="457200" rtl="0" algn="l">
              <a:lnSpc>
                <a:spcPct val="150000"/>
              </a:lnSpc>
              <a:spcBef>
                <a:spcPts val="1200"/>
              </a:spcBef>
              <a:spcAft>
                <a:spcPts val="0"/>
              </a:spcAft>
              <a:buClr>
                <a:schemeClr val="accent4"/>
              </a:buClr>
              <a:buSzPts val="1000"/>
              <a:buFont typeface="Raleway"/>
              <a:buChar char="●"/>
            </a:pPr>
            <a:r>
              <a:rPr b="1" lang="en" sz="1000">
                <a:solidFill>
                  <a:srgbClr val="494949"/>
                </a:solidFill>
              </a:rPr>
              <a:t>Las cotizaciones del trabajador a la Seguridad Social</a:t>
            </a:r>
            <a:r>
              <a:rPr lang="en" sz="1000">
                <a:solidFill>
                  <a:srgbClr val="494949"/>
                </a:solidFill>
              </a:rPr>
              <a:t>. Una parte del salario de cada trabajador se destina mensualmente a sufragar prestaciones por desempleo, incapacidades temporales o formación profesional. Estas cuotas se calculan sobre el salario anual y son ingresadas por la empresa junto con las cotizaciones empresariales. </a:t>
            </a:r>
            <a:endParaRPr sz="1000">
              <a:solidFill>
                <a:srgbClr val="494949"/>
              </a:solidFill>
            </a:endParaRPr>
          </a:p>
          <a:p>
            <a:pPr indent="-292100" lvl="0" marL="457200" rtl="0" algn="l">
              <a:lnSpc>
                <a:spcPct val="150000"/>
              </a:lnSpc>
              <a:spcBef>
                <a:spcPts val="1200"/>
              </a:spcBef>
              <a:spcAft>
                <a:spcPts val="0"/>
              </a:spcAft>
              <a:buClr>
                <a:schemeClr val="accent4"/>
              </a:buClr>
              <a:buSzPts val="1000"/>
              <a:buFont typeface="Raleway"/>
              <a:buChar char="●"/>
            </a:pPr>
            <a:r>
              <a:rPr b="1" lang="en" sz="1000">
                <a:solidFill>
                  <a:srgbClr val="494949"/>
                </a:solidFill>
              </a:rPr>
              <a:t>La retención del IRPF</a:t>
            </a:r>
            <a:r>
              <a:rPr lang="en" sz="1000">
                <a:solidFill>
                  <a:srgbClr val="494949"/>
                </a:solidFill>
              </a:rPr>
              <a:t>, el impuesto sobre la renta de las personas físicas. Esta retención se calcula en función de la situación personal y familiar de cada trabajador. Si el salario anual no alcanza el mínimo establecido legalmente para quedar sujeto, la retención será 0, salvo que el contrato sea de duración determinada, en cuyo caso, el tipo de retención mínimo es del 2%.</a:t>
            </a:r>
            <a:endParaRPr sz="1000">
              <a:solidFill>
                <a:srgbClr val="494949"/>
              </a:solidFill>
            </a:endParaRPr>
          </a:p>
          <a:p>
            <a:pPr indent="0" lvl="0" marL="0" rtl="0" algn="l">
              <a:lnSpc>
                <a:spcPct val="150000"/>
              </a:lnSpc>
              <a:spcBef>
                <a:spcPts val="1000"/>
              </a:spcBef>
              <a:spcAft>
                <a:spcPts val="0"/>
              </a:spcAft>
              <a:buNone/>
            </a:pPr>
            <a:r>
              <a:t/>
            </a:r>
            <a:endParaRPr sz="1000">
              <a:solidFill>
                <a:srgbClr val="494949"/>
              </a:solidFill>
              <a:highlight>
                <a:srgbClr val="FFFFFF"/>
              </a:highlight>
            </a:endParaRPr>
          </a:p>
          <a:p>
            <a:pPr indent="0" lvl="0" marL="457200" rtl="0" algn="l">
              <a:lnSpc>
                <a:spcPct val="150000"/>
              </a:lnSpc>
              <a:spcBef>
                <a:spcPts val="1200"/>
              </a:spcBef>
              <a:spcAft>
                <a:spcPts val="0"/>
              </a:spcAft>
              <a:buNone/>
            </a:pPr>
            <a:r>
              <a:t/>
            </a:r>
            <a:endParaRPr sz="1000">
              <a:solidFill>
                <a:srgbClr val="494949"/>
              </a:solidFill>
            </a:endParaRPr>
          </a:p>
          <a:p>
            <a:pPr indent="0" lvl="0" marL="0" rtl="0" algn="l">
              <a:lnSpc>
                <a:spcPct val="150000"/>
              </a:lnSpc>
              <a:spcBef>
                <a:spcPts val="1000"/>
              </a:spcBef>
              <a:spcAft>
                <a:spcPts val="1000"/>
              </a:spcAft>
              <a:buNone/>
            </a:pPr>
            <a:r>
              <a:t/>
            </a:r>
            <a:endParaRPr sz="1000"/>
          </a:p>
        </p:txBody>
      </p:sp>
      <p:sp>
        <p:nvSpPr>
          <p:cNvPr id="170" name="Google Shape;170;p21"/>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22"/>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76" name="Google Shape;176;p22"/>
          <p:cNvSpPr txBox="1"/>
          <p:nvPr/>
        </p:nvSpPr>
        <p:spPr>
          <a:xfrm>
            <a:off x="575825" y="1695450"/>
            <a:ext cx="8111100" cy="2621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rgbClr val="494949"/>
                </a:solidFill>
                <a:latin typeface="Karla"/>
                <a:ea typeface="Karla"/>
                <a:cs typeface="Karla"/>
                <a:sym typeface="Karla"/>
              </a:rPr>
              <a:t>Además de las anteriores, en determinadas circunstancias tendremos que tener en cuenta otras deducciones:</a:t>
            </a:r>
            <a:endParaRPr sz="1000">
              <a:solidFill>
                <a:srgbClr val="494949"/>
              </a:solidFill>
              <a:latin typeface="Karla"/>
              <a:ea typeface="Karla"/>
              <a:cs typeface="Karla"/>
              <a:sym typeface="Karla"/>
            </a:endParaRPr>
          </a:p>
          <a:p>
            <a:pPr indent="-292100" lvl="0" marL="457200" rtl="0" algn="l">
              <a:lnSpc>
                <a:spcPct val="150000"/>
              </a:lnSpc>
              <a:spcBef>
                <a:spcPts val="1200"/>
              </a:spcBef>
              <a:spcAft>
                <a:spcPts val="0"/>
              </a:spcAft>
              <a:buClr>
                <a:srgbClr val="494949"/>
              </a:buClr>
              <a:buSzPts val="1000"/>
              <a:buFont typeface="Raleway"/>
              <a:buChar char="●"/>
            </a:pPr>
            <a:r>
              <a:rPr b="1" lang="en" sz="1000">
                <a:solidFill>
                  <a:srgbClr val="494949"/>
                </a:solidFill>
                <a:latin typeface="Karla"/>
                <a:ea typeface="Karla"/>
                <a:cs typeface="Karla"/>
                <a:sym typeface="Karla"/>
              </a:rPr>
              <a:t>Anticipos</a:t>
            </a:r>
            <a:r>
              <a:rPr lang="en" sz="1000">
                <a:solidFill>
                  <a:srgbClr val="494949"/>
                </a:solidFill>
                <a:latin typeface="Karla"/>
                <a:ea typeface="Karla"/>
                <a:cs typeface="Karla"/>
                <a:sym typeface="Karla"/>
              </a:rPr>
              <a:t>. Si se ha pagado un anticipo de la nómina antes de la fecha ordinaria de pago, al calcular la nómina hay que añadir como deducción el importe anticipado.</a:t>
            </a:r>
            <a:endParaRPr sz="1000">
              <a:solidFill>
                <a:srgbClr val="494949"/>
              </a:solidFill>
              <a:latin typeface="Karla"/>
              <a:ea typeface="Karla"/>
              <a:cs typeface="Karla"/>
              <a:sym typeface="Karla"/>
            </a:endParaRPr>
          </a:p>
          <a:p>
            <a:pPr indent="-292100" lvl="0" marL="457200" rtl="0" algn="l">
              <a:lnSpc>
                <a:spcPct val="150000"/>
              </a:lnSpc>
              <a:spcBef>
                <a:spcPts val="1000"/>
              </a:spcBef>
              <a:spcAft>
                <a:spcPts val="0"/>
              </a:spcAft>
              <a:buClr>
                <a:srgbClr val="494949"/>
              </a:buClr>
              <a:buSzPts val="1000"/>
              <a:buFont typeface="Raleway"/>
              <a:buChar char="●"/>
            </a:pPr>
            <a:r>
              <a:rPr b="1" lang="en" sz="1000">
                <a:solidFill>
                  <a:srgbClr val="494949"/>
                </a:solidFill>
                <a:latin typeface="Karla"/>
                <a:ea typeface="Karla"/>
                <a:cs typeface="Karla"/>
                <a:sym typeface="Karla"/>
              </a:rPr>
              <a:t>Embargos</a:t>
            </a:r>
            <a:r>
              <a:rPr lang="en" sz="1000">
                <a:solidFill>
                  <a:srgbClr val="494949"/>
                </a:solidFill>
                <a:latin typeface="Karla"/>
                <a:ea typeface="Karla"/>
                <a:cs typeface="Karla"/>
                <a:sym typeface="Karla"/>
              </a:rPr>
              <a:t>. Si recibimos alguna notificación que nos ordena retener al trabajador la parte del salario que legalmente se puede embargar, debemos incluir entre las deducciones dicho importe. De esta forma, en la nómina se reflejará como salario líquido un importe menor, que será el que se pague, aunque la empresa debe ingresar la cantidad embargada en la cuenta del juzgado o de la administración que lo haya ordenado.</a:t>
            </a:r>
            <a:endParaRPr sz="1000">
              <a:solidFill>
                <a:srgbClr val="494949"/>
              </a:solidFill>
              <a:latin typeface="Karla"/>
              <a:ea typeface="Karla"/>
              <a:cs typeface="Karla"/>
              <a:sym typeface="Karla"/>
            </a:endParaRPr>
          </a:p>
          <a:p>
            <a:pPr indent="-292100" lvl="0" marL="457200" rtl="0" algn="l">
              <a:lnSpc>
                <a:spcPct val="150000"/>
              </a:lnSpc>
              <a:spcBef>
                <a:spcPts val="1200"/>
              </a:spcBef>
              <a:spcAft>
                <a:spcPts val="1000"/>
              </a:spcAft>
              <a:buClr>
                <a:srgbClr val="494949"/>
              </a:buClr>
              <a:buSzPts val="1000"/>
              <a:buFont typeface="Raleway"/>
              <a:buChar char="●"/>
            </a:pPr>
            <a:r>
              <a:rPr b="1" lang="en" sz="1000">
                <a:solidFill>
                  <a:srgbClr val="494949"/>
                </a:solidFill>
                <a:latin typeface="Karla"/>
                <a:ea typeface="Karla"/>
                <a:cs typeface="Karla"/>
                <a:sym typeface="Karla"/>
              </a:rPr>
              <a:t>Valor recibido en especie</a:t>
            </a:r>
            <a:r>
              <a:rPr lang="en" sz="1000">
                <a:solidFill>
                  <a:srgbClr val="494949"/>
                </a:solidFill>
                <a:latin typeface="Karla"/>
                <a:ea typeface="Karla"/>
                <a:cs typeface="Karla"/>
                <a:sym typeface="Karla"/>
              </a:rPr>
              <a:t>. El mismo importe que como salario en especie se haya reflejado en las percepciones, se reflejará como deducción.</a:t>
            </a:r>
            <a:endParaRPr sz="1000">
              <a:solidFill>
                <a:srgbClr val="494949"/>
              </a:solidFill>
              <a:latin typeface="Karla"/>
              <a:ea typeface="Karla"/>
              <a:cs typeface="Karla"/>
              <a:sym typeface="Karla"/>
            </a:endParaRPr>
          </a:p>
        </p:txBody>
      </p:sp>
      <p:pic>
        <p:nvPicPr>
          <p:cNvPr id="177" name="Google Shape;177;p22"/>
          <p:cNvPicPr preferRelativeResize="0"/>
          <p:nvPr/>
        </p:nvPicPr>
        <p:blipFill>
          <a:blip r:embed="rId3">
            <a:alphaModFix/>
          </a:blip>
          <a:stretch>
            <a:fillRect/>
          </a:stretch>
        </p:blipFill>
        <p:spPr>
          <a:xfrm>
            <a:off x="6791325" y="171450"/>
            <a:ext cx="1524000" cy="1524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3"/>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1.5. Líquido total a percibir</a:t>
            </a:r>
            <a:endParaRPr/>
          </a:p>
        </p:txBody>
      </p:sp>
      <p:sp>
        <p:nvSpPr>
          <p:cNvPr id="183" name="Google Shape;183;p23"/>
          <p:cNvSpPr txBox="1"/>
          <p:nvPr>
            <p:ph idx="1" type="body"/>
          </p:nvPr>
        </p:nvSpPr>
        <p:spPr>
          <a:xfrm>
            <a:off x="743775" y="1988925"/>
            <a:ext cx="3313200" cy="1545000"/>
          </a:xfrm>
          <a:prstGeom prst="rect">
            <a:avLst/>
          </a:prstGeom>
        </p:spPr>
        <p:txBody>
          <a:bodyPr anchorCtr="0" anchor="t" bIns="91425" lIns="91425" spcFirstLastPara="1" rIns="91425" wrap="square" tIns="91425">
            <a:noAutofit/>
          </a:bodyPr>
          <a:lstStyle/>
          <a:p>
            <a:pPr indent="0" lvl="0" marL="0" rtl="0" algn="l">
              <a:lnSpc>
                <a:spcPct val="150000"/>
              </a:lnSpc>
              <a:spcBef>
                <a:spcPts val="1200"/>
              </a:spcBef>
              <a:spcAft>
                <a:spcPts val="0"/>
              </a:spcAft>
              <a:buNone/>
            </a:pPr>
            <a:r>
              <a:rPr lang="en" sz="1200">
                <a:solidFill>
                  <a:srgbClr val="494949"/>
                </a:solidFill>
                <a:highlight>
                  <a:srgbClr val="FFFFFF"/>
                </a:highlight>
              </a:rPr>
              <a:t>Es la diferencia entre el total devengado y el total a deducir, es decir, el importe que recibirás en tu cuenta </a:t>
            </a:r>
            <a:r>
              <a:rPr lang="en" sz="1200">
                <a:solidFill>
                  <a:srgbClr val="494949"/>
                </a:solidFill>
                <a:highlight>
                  <a:srgbClr val="FFFFFF"/>
                </a:highlight>
              </a:rPr>
              <a:t>bancaria</a:t>
            </a:r>
            <a:r>
              <a:rPr lang="en" sz="1200">
                <a:solidFill>
                  <a:srgbClr val="494949"/>
                </a:solidFill>
                <a:highlight>
                  <a:srgbClr val="FFFFFF"/>
                </a:highlight>
              </a:rPr>
              <a:t> o en efectivo en concepto de la nómina que corresponda (mensual, extra, etc).</a:t>
            </a:r>
            <a:endParaRPr sz="1200">
              <a:solidFill>
                <a:srgbClr val="494949"/>
              </a:solidFill>
            </a:endParaRPr>
          </a:p>
          <a:p>
            <a:pPr indent="0" lvl="0" marL="0" rtl="0" algn="l">
              <a:lnSpc>
                <a:spcPct val="150000"/>
              </a:lnSpc>
              <a:spcBef>
                <a:spcPts val="1000"/>
              </a:spcBef>
              <a:spcAft>
                <a:spcPts val="0"/>
              </a:spcAft>
              <a:buNone/>
            </a:pPr>
            <a:r>
              <a:t/>
            </a:r>
            <a:endParaRPr sz="1200">
              <a:solidFill>
                <a:srgbClr val="494949"/>
              </a:solidFill>
              <a:highlight>
                <a:srgbClr val="FFFFFF"/>
              </a:highlight>
            </a:endParaRPr>
          </a:p>
          <a:p>
            <a:pPr indent="0" lvl="0" marL="457200" rtl="0" algn="l">
              <a:lnSpc>
                <a:spcPct val="150000"/>
              </a:lnSpc>
              <a:spcBef>
                <a:spcPts val="1200"/>
              </a:spcBef>
              <a:spcAft>
                <a:spcPts val="0"/>
              </a:spcAft>
              <a:buNone/>
            </a:pPr>
            <a:r>
              <a:t/>
            </a:r>
            <a:endParaRPr sz="1200">
              <a:solidFill>
                <a:srgbClr val="494949"/>
              </a:solidFill>
            </a:endParaRPr>
          </a:p>
          <a:p>
            <a:pPr indent="0" lvl="0" marL="0" rtl="0" algn="l">
              <a:lnSpc>
                <a:spcPct val="150000"/>
              </a:lnSpc>
              <a:spcBef>
                <a:spcPts val="1000"/>
              </a:spcBef>
              <a:spcAft>
                <a:spcPts val="1000"/>
              </a:spcAft>
              <a:buNone/>
            </a:pPr>
            <a:r>
              <a:t/>
            </a:r>
            <a:endParaRPr sz="1200"/>
          </a:p>
        </p:txBody>
      </p:sp>
      <p:sp>
        <p:nvSpPr>
          <p:cNvPr id="184" name="Google Shape;184;p23"/>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185" name="Google Shape;185;p23"/>
          <p:cNvPicPr preferRelativeResize="0"/>
          <p:nvPr/>
        </p:nvPicPr>
        <p:blipFill>
          <a:blip r:embed="rId3">
            <a:alphaModFix/>
          </a:blip>
          <a:stretch>
            <a:fillRect/>
          </a:stretch>
        </p:blipFill>
        <p:spPr>
          <a:xfrm>
            <a:off x="5362577" y="529575"/>
            <a:ext cx="3313101" cy="4366275"/>
          </a:xfrm>
          <a:prstGeom prst="rect">
            <a:avLst/>
          </a:prstGeom>
          <a:noFill/>
          <a:ln>
            <a:noFill/>
          </a:ln>
        </p:spPr>
      </p:pic>
      <p:sp>
        <p:nvSpPr>
          <p:cNvPr id="186" name="Google Shape;186;p23"/>
          <p:cNvSpPr/>
          <p:nvPr/>
        </p:nvSpPr>
        <p:spPr>
          <a:xfrm>
            <a:off x="5200650" y="4267200"/>
            <a:ext cx="853800" cy="193500"/>
          </a:xfrm>
          <a:prstGeom prst="rightArrow">
            <a:avLst>
              <a:gd fmla="val 50000" name="adj1"/>
              <a:gd fmla="val 50000" name="adj2"/>
            </a:avLst>
          </a:prstGeom>
          <a:solidFill>
            <a:srgbClr val="FF00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4"/>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1.6. Bases de cotización e IRPF</a:t>
            </a:r>
            <a:endParaRPr/>
          </a:p>
        </p:txBody>
      </p:sp>
      <p:sp>
        <p:nvSpPr>
          <p:cNvPr id="192" name="Google Shape;192;p24"/>
          <p:cNvSpPr txBox="1"/>
          <p:nvPr>
            <p:ph idx="1" type="body"/>
          </p:nvPr>
        </p:nvSpPr>
        <p:spPr>
          <a:xfrm>
            <a:off x="743775" y="1560300"/>
            <a:ext cx="7800300" cy="2887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494949"/>
                </a:solidFill>
              </a:rPr>
              <a:t>En el pie de la nómina es obligatorio reflejar la cotización de la empresa y del trabajador, con detalle del concepto, base, tipo y aportación. Y también hay que indicar cuál es la base sujeta a retención del impuesto sobre la renta.</a:t>
            </a:r>
            <a:endParaRPr sz="1100">
              <a:solidFill>
                <a:srgbClr val="494949"/>
              </a:solidFill>
            </a:endParaRPr>
          </a:p>
          <a:p>
            <a:pPr indent="0" lvl="0" marL="0" rtl="0" algn="l">
              <a:lnSpc>
                <a:spcPct val="115000"/>
              </a:lnSpc>
              <a:spcBef>
                <a:spcPts val="1000"/>
              </a:spcBef>
              <a:spcAft>
                <a:spcPts val="0"/>
              </a:spcAft>
              <a:buNone/>
            </a:pPr>
            <a:r>
              <a:rPr b="1" lang="en" sz="1100">
                <a:solidFill>
                  <a:srgbClr val="494949"/>
                </a:solidFill>
              </a:rPr>
              <a:t>La base de cotización a Seguridad Social es la suma de los conceptos sujetos que forman parte de la remuneración mensual y del importe de la prorrata de las pagas extraordinarias (aunque estas no se perciban mensualmente)</a:t>
            </a:r>
            <a:r>
              <a:rPr lang="en" sz="1100">
                <a:solidFill>
                  <a:srgbClr val="494949"/>
                </a:solidFill>
              </a:rPr>
              <a:t>. Por ejemplo: </a:t>
            </a:r>
            <a:r>
              <a:rPr i="1" lang="en" sz="1100">
                <a:solidFill>
                  <a:srgbClr val="494949"/>
                </a:solidFill>
              </a:rPr>
              <a:t>si un trabajador recibe 3 pagas extra, por importe de 2500€, para el cálculo del prorrateo habría que dividir 2500/4 meses (cobra una paga cada 4 meses) = 625 €.</a:t>
            </a:r>
            <a:endParaRPr sz="1100">
              <a:solidFill>
                <a:srgbClr val="494949"/>
              </a:solidFill>
            </a:endParaRPr>
          </a:p>
          <a:p>
            <a:pPr indent="0" lvl="0" marL="0" rtl="0" algn="l">
              <a:lnSpc>
                <a:spcPct val="115000"/>
              </a:lnSpc>
              <a:spcBef>
                <a:spcPts val="1000"/>
              </a:spcBef>
              <a:spcAft>
                <a:spcPts val="0"/>
              </a:spcAft>
              <a:buNone/>
            </a:pPr>
            <a:r>
              <a:rPr lang="en" sz="1100">
                <a:solidFill>
                  <a:srgbClr val="494949"/>
                </a:solidFill>
              </a:rPr>
              <a:t>Hay que recordar que las bases de cotización están limitadas en su mínimo y  máximo, y que debemos tener en cuenta estos límites en función de cada grupo profesional.</a:t>
            </a:r>
            <a:endParaRPr sz="1100">
              <a:solidFill>
                <a:srgbClr val="494949"/>
              </a:solidFill>
            </a:endParaRPr>
          </a:p>
          <a:p>
            <a:pPr indent="0" lvl="0" marL="0" rtl="0" algn="l">
              <a:lnSpc>
                <a:spcPct val="115000"/>
              </a:lnSpc>
              <a:spcBef>
                <a:spcPts val="1000"/>
              </a:spcBef>
              <a:spcAft>
                <a:spcPts val="0"/>
              </a:spcAft>
              <a:buNone/>
            </a:pPr>
            <a:r>
              <a:rPr b="1" lang="en" sz="1100">
                <a:solidFill>
                  <a:srgbClr val="494949"/>
                </a:solidFill>
              </a:rPr>
              <a:t>Los tipos de cotización</a:t>
            </a:r>
            <a:r>
              <a:rPr lang="en" sz="1100">
                <a:solidFill>
                  <a:srgbClr val="494949"/>
                </a:solidFill>
              </a:rPr>
              <a:t>, tanto la parte que corresponde a la empresa como al trabajador, son los que publica la Tesorería General de la SS cada año.</a:t>
            </a:r>
            <a:endParaRPr sz="1100">
              <a:solidFill>
                <a:srgbClr val="494949"/>
              </a:solidFill>
            </a:endParaRPr>
          </a:p>
          <a:p>
            <a:pPr indent="0" lvl="0" marL="0" rtl="0" algn="l">
              <a:lnSpc>
                <a:spcPct val="115000"/>
              </a:lnSpc>
              <a:spcBef>
                <a:spcPts val="1000"/>
              </a:spcBef>
              <a:spcAft>
                <a:spcPts val="0"/>
              </a:spcAft>
              <a:buNone/>
            </a:pPr>
            <a:r>
              <a:t/>
            </a:r>
            <a:endParaRPr sz="1100">
              <a:solidFill>
                <a:srgbClr val="494949"/>
              </a:solidFill>
              <a:highlight>
                <a:srgbClr val="FFFFFF"/>
              </a:highlight>
            </a:endParaRPr>
          </a:p>
          <a:p>
            <a:pPr indent="0" lvl="0" marL="0" rtl="0" algn="l">
              <a:lnSpc>
                <a:spcPct val="115000"/>
              </a:lnSpc>
              <a:spcBef>
                <a:spcPts val="1000"/>
              </a:spcBef>
              <a:spcAft>
                <a:spcPts val="0"/>
              </a:spcAft>
              <a:buNone/>
            </a:pPr>
            <a:r>
              <a:t/>
            </a:r>
            <a:endParaRPr sz="1100">
              <a:solidFill>
                <a:srgbClr val="494949"/>
              </a:solidFill>
              <a:highlight>
                <a:srgbClr val="FFFFFF"/>
              </a:highlight>
            </a:endParaRPr>
          </a:p>
          <a:p>
            <a:pPr indent="0" lvl="0" marL="457200" rtl="0" algn="l">
              <a:lnSpc>
                <a:spcPct val="115000"/>
              </a:lnSpc>
              <a:spcBef>
                <a:spcPts val="1000"/>
              </a:spcBef>
              <a:spcAft>
                <a:spcPts val="0"/>
              </a:spcAft>
              <a:buNone/>
            </a:pPr>
            <a:r>
              <a:t/>
            </a:r>
            <a:endParaRPr sz="1100">
              <a:solidFill>
                <a:srgbClr val="494949"/>
              </a:solidFill>
            </a:endParaRPr>
          </a:p>
          <a:p>
            <a:pPr indent="0" lvl="0" marL="0" rtl="0" algn="l">
              <a:lnSpc>
                <a:spcPct val="115000"/>
              </a:lnSpc>
              <a:spcBef>
                <a:spcPts val="1000"/>
              </a:spcBef>
              <a:spcAft>
                <a:spcPts val="1000"/>
              </a:spcAft>
              <a:buNone/>
            </a:pPr>
            <a:r>
              <a:t/>
            </a:r>
            <a:endParaRPr sz="1100"/>
          </a:p>
        </p:txBody>
      </p:sp>
      <p:sp>
        <p:nvSpPr>
          <p:cNvPr id="193" name="Google Shape;193;p24"/>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5"/>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99" name="Google Shape;199;p25"/>
          <p:cNvSpPr txBox="1"/>
          <p:nvPr/>
        </p:nvSpPr>
        <p:spPr>
          <a:xfrm>
            <a:off x="461925" y="1181100"/>
            <a:ext cx="7858200" cy="36966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1100">
                <a:solidFill>
                  <a:schemeClr val="accent4"/>
                </a:solidFill>
                <a:latin typeface="Karla"/>
                <a:ea typeface="Karla"/>
                <a:cs typeface="Karla"/>
                <a:sym typeface="Karla"/>
              </a:rPr>
              <a:t>Tipos de BASES DE COTIZACIÓN:</a:t>
            </a:r>
            <a:endParaRPr b="1" sz="1100">
              <a:solidFill>
                <a:schemeClr val="accent4"/>
              </a:solidFill>
              <a:latin typeface="Karla"/>
              <a:ea typeface="Karla"/>
              <a:cs typeface="Karla"/>
              <a:sym typeface="Karla"/>
            </a:endParaRPr>
          </a:p>
          <a:p>
            <a:pPr indent="-304800" lvl="1" marL="914400" rtl="0" algn="l">
              <a:lnSpc>
                <a:spcPct val="150000"/>
              </a:lnSpc>
              <a:spcBef>
                <a:spcPts val="1000"/>
              </a:spcBef>
              <a:spcAft>
                <a:spcPts val="0"/>
              </a:spcAft>
              <a:buClr>
                <a:schemeClr val="accent4"/>
              </a:buClr>
              <a:buSzPts val="1200"/>
              <a:buAutoNum type="alphaLcPeriod"/>
            </a:pPr>
            <a:r>
              <a:rPr b="1" lang="en" sz="1100">
                <a:solidFill>
                  <a:srgbClr val="494949"/>
                </a:solidFill>
                <a:latin typeface="Karla"/>
                <a:ea typeface="Karla"/>
                <a:cs typeface="Karla"/>
                <a:sym typeface="Karla"/>
              </a:rPr>
              <a:t>Base de cotización por contingencias comunes (BCC): </a:t>
            </a:r>
            <a:r>
              <a:rPr lang="en" sz="1000">
                <a:latin typeface="Karla"/>
                <a:ea typeface="Karla"/>
                <a:cs typeface="Karla"/>
                <a:sym typeface="Karla"/>
              </a:rPr>
              <a:t>La base de cotización por contingencias comunes es un porcentaje del sueldo de un trabajador que se destina a la Seguridad Social. Esta aportación sirve para pagar las ausencias justificadas o permisos retribuidos de los trabajadores, como las bajas por enfermedad o accidente, u otros beneficios de la Seguridad Social, como la Sanidad Pública o la prestación por Jubilación.</a:t>
            </a:r>
            <a:endParaRPr sz="1000">
              <a:solidFill>
                <a:srgbClr val="494949"/>
              </a:solidFill>
              <a:latin typeface="Karla"/>
              <a:ea typeface="Karla"/>
              <a:cs typeface="Karla"/>
              <a:sym typeface="Karla"/>
            </a:endParaRPr>
          </a:p>
          <a:p>
            <a:pPr indent="-298450" lvl="1" marL="914400" rtl="0" algn="l">
              <a:lnSpc>
                <a:spcPct val="150000"/>
              </a:lnSpc>
              <a:spcBef>
                <a:spcPts val="1000"/>
              </a:spcBef>
              <a:spcAft>
                <a:spcPts val="0"/>
              </a:spcAft>
              <a:buClr>
                <a:schemeClr val="accent4"/>
              </a:buClr>
              <a:buSzPts val="1100"/>
              <a:buFont typeface="Karla"/>
              <a:buAutoNum type="alphaLcPeriod"/>
            </a:pPr>
            <a:r>
              <a:rPr b="1" lang="en" sz="1100">
                <a:solidFill>
                  <a:srgbClr val="494949"/>
                </a:solidFill>
                <a:latin typeface="Karla"/>
                <a:ea typeface="Karla"/>
                <a:cs typeface="Karla"/>
                <a:sym typeface="Karla"/>
              </a:rPr>
              <a:t>Base de cotización por contingencias profesionales (BCCP): </a:t>
            </a:r>
            <a:r>
              <a:rPr lang="en" sz="1000">
                <a:latin typeface="Karla"/>
                <a:ea typeface="Karla"/>
                <a:cs typeface="Karla"/>
                <a:sym typeface="Karla"/>
              </a:rPr>
              <a:t>se destinan a fines similares pero con la diferencia de que sólo se destinarán a por ejemplo, sanidad, cuando el accidente o enfermedad haya sido causado en el ámbito laboral o por consecuencia del trabajo.</a:t>
            </a:r>
            <a:endParaRPr sz="900">
              <a:solidFill>
                <a:srgbClr val="494949"/>
              </a:solidFill>
              <a:latin typeface="Karla"/>
              <a:ea typeface="Karla"/>
              <a:cs typeface="Karla"/>
              <a:sym typeface="Karla"/>
            </a:endParaRPr>
          </a:p>
          <a:p>
            <a:pPr indent="-298450" lvl="1" marL="914400" rtl="0" algn="l">
              <a:lnSpc>
                <a:spcPct val="150000"/>
              </a:lnSpc>
              <a:spcBef>
                <a:spcPts val="1000"/>
              </a:spcBef>
              <a:spcAft>
                <a:spcPts val="0"/>
              </a:spcAft>
              <a:buClr>
                <a:schemeClr val="accent4"/>
              </a:buClr>
              <a:buSzPts val="1100"/>
              <a:buFont typeface="Karla"/>
              <a:buAutoNum type="alphaLcPeriod"/>
            </a:pPr>
            <a:r>
              <a:rPr b="1" lang="en" sz="1100">
                <a:solidFill>
                  <a:srgbClr val="494949"/>
                </a:solidFill>
                <a:latin typeface="Karla"/>
                <a:ea typeface="Karla"/>
                <a:cs typeface="Karla"/>
                <a:sym typeface="Karla"/>
              </a:rPr>
              <a:t>Base en concepto de recaudación conjunta</a:t>
            </a:r>
            <a:r>
              <a:rPr lang="en" sz="1100">
                <a:solidFill>
                  <a:srgbClr val="494949"/>
                </a:solidFill>
                <a:latin typeface="Karla"/>
                <a:ea typeface="Karla"/>
                <a:cs typeface="Karla"/>
                <a:sym typeface="Karla"/>
              </a:rPr>
              <a:t> (desempleo, formación profesional, FOGASA y MEI). = que BCCP.</a:t>
            </a:r>
            <a:endParaRPr sz="1100">
              <a:solidFill>
                <a:srgbClr val="494949"/>
              </a:solidFill>
              <a:latin typeface="Karla"/>
              <a:ea typeface="Karla"/>
              <a:cs typeface="Karla"/>
              <a:sym typeface="Karla"/>
            </a:endParaRPr>
          </a:p>
          <a:p>
            <a:pPr indent="-298450" lvl="1" marL="914400" rtl="0" algn="l">
              <a:lnSpc>
                <a:spcPct val="150000"/>
              </a:lnSpc>
              <a:spcBef>
                <a:spcPts val="1000"/>
              </a:spcBef>
              <a:spcAft>
                <a:spcPts val="0"/>
              </a:spcAft>
              <a:buClr>
                <a:schemeClr val="accent4"/>
              </a:buClr>
              <a:buSzPts val="1100"/>
              <a:buFont typeface="Karla"/>
              <a:buAutoNum type="alphaLcPeriod"/>
            </a:pPr>
            <a:r>
              <a:rPr b="1" lang="en" sz="1100">
                <a:solidFill>
                  <a:srgbClr val="494949"/>
                </a:solidFill>
                <a:latin typeface="Karla"/>
                <a:ea typeface="Karla"/>
                <a:cs typeface="Karla"/>
                <a:sym typeface="Karla"/>
              </a:rPr>
              <a:t>Base de cotización por horas extra</a:t>
            </a:r>
            <a:r>
              <a:rPr lang="en" sz="1100">
                <a:solidFill>
                  <a:srgbClr val="494949"/>
                </a:solidFill>
                <a:latin typeface="Karla"/>
                <a:ea typeface="Karla"/>
                <a:cs typeface="Karla"/>
                <a:sym typeface="Karla"/>
              </a:rPr>
              <a:t> (BCHE).</a:t>
            </a:r>
            <a:endParaRPr sz="1100">
              <a:solidFill>
                <a:srgbClr val="494949"/>
              </a:solidFill>
              <a:latin typeface="Karla"/>
              <a:ea typeface="Karla"/>
              <a:cs typeface="Karla"/>
              <a:sym typeface="Karla"/>
            </a:endParaRPr>
          </a:p>
          <a:p>
            <a:pPr indent="-298450" lvl="1" marL="914400" rtl="0" algn="l">
              <a:lnSpc>
                <a:spcPct val="150000"/>
              </a:lnSpc>
              <a:spcBef>
                <a:spcPts val="1000"/>
              </a:spcBef>
              <a:spcAft>
                <a:spcPts val="1000"/>
              </a:spcAft>
              <a:buClr>
                <a:schemeClr val="accent4"/>
              </a:buClr>
              <a:buSzPts val="1100"/>
              <a:buFont typeface="Karla"/>
              <a:buAutoNum type="alphaLcPeriod"/>
            </a:pPr>
            <a:r>
              <a:rPr b="1" lang="en" sz="1100">
                <a:solidFill>
                  <a:srgbClr val="494949"/>
                </a:solidFill>
                <a:latin typeface="Karla"/>
                <a:ea typeface="Karla"/>
                <a:cs typeface="Karla"/>
                <a:sym typeface="Karla"/>
              </a:rPr>
              <a:t>Base sujeta a retención por IRPF</a:t>
            </a:r>
            <a:r>
              <a:rPr lang="en" sz="1100">
                <a:solidFill>
                  <a:srgbClr val="494949"/>
                </a:solidFill>
                <a:latin typeface="Karla"/>
                <a:ea typeface="Karla"/>
                <a:cs typeface="Karla"/>
                <a:sym typeface="Karla"/>
              </a:rPr>
              <a:t> (BIRPF).</a:t>
            </a:r>
            <a:endParaRPr sz="1100">
              <a:latin typeface="Karla"/>
              <a:ea typeface="Karla"/>
              <a:cs typeface="Karla"/>
              <a:sym typeface="Karl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6"/>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205" name="Google Shape;205;p26"/>
          <p:cNvSpPr txBox="1"/>
          <p:nvPr/>
        </p:nvSpPr>
        <p:spPr>
          <a:xfrm>
            <a:off x="800100" y="1095375"/>
            <a:ext cx="8086800" cy="997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latin typeface="Karla"/>
                <a:ea typeface="Karla"/>
                <a:cs typeface="Karla"/>
                <a:sym typeface="Karla"/>
              </a:rPr>
              <a:t>Los grupos de cotización son las clasificaciones que se hacen de los distintos grupos profesionales en los que se puede encuadrar un trabajador.</a:t>
            </a:r>
            <a:endParaRPr sz="1000">
              <a:latin typeface="Karla"/>
              <a:ea typeface="Karla"/>
              <a:cs typeface="Karla"/>
              <a:sym typeface="Karla"/>
            </a:endParaRPr>
          </a:p>
          <a:p>
            <a:pPr indent="0" lvl="0" marL="0" rtl="0" algn="l">
              <a:lnSpc>
                <a:spcPct val="115000"/>
              </a:lnSpc>
              <a:spcBef>
                <a:spcPts val="1000"/>
              </a:spcBef>
              <a:spcAft>
                <a:spcPts val="1000"/>
              </a:spcAft>
              <a:buNone/>
            </a:pPr>
            <a:r>
              <a:rPr lang="en" sz="1000">
                <a:latin typeface="Karla"/>
                <a:ea typeface="Karla"/>
                <a:cs typeface="Karla"/>
                <a:sym typeface="Karla"/>
              </a:rPr>
              <a:t>La cantidad que resulte de hallar la base de cotización por contingencias comunes, tiene que estar comprendida entre la base máxima y mínima de los grupos de cotización:</a:t>
            </a:r>
            <a:endParaRPr sz="1000">
              <a:latin typeface="Karla"/>
              <a:ea typeface="Karla"/>
              <a:cs typeface="Karla"/>
              <a:sym typeface="Karla"/>
            </a:endParaRPr>
          </a:p>
        </p:txBody>
      </p:sp>
      <p:sp>
        <p:nvSpPr>
          <p:cNvPr id="206" name="Google Shape;206;p26"/>
          <p:cNvSpPr txBox="1"/>
          <p:nvPr/>
        </p:nvSpPr>
        <p:spPr>
          <a:xfrm>
            <a:off x="685800" y="2676350"/>
            <a:ext cx="1838400" cy="1400700"/>
          </a:xfrm>
          <a:prstGeom prst="rect">
            <a:avLst/>
          </a:prstGeom>
          <a:solidFill>
            <a:schemeClr val="accent5"/>
          </a:solid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solidFill>
                  <a:schemeClr val="lt1"/>
                </a:solidFill>
                <a:latin typeface="Karla"/>
                <a:ea typeface="Karla"/>
                <a:cs typeface="Karla"/>
                <a:sym typeface="Karla"/>
              </a:rPr>
              <a:t>Si se supera la base máxima de la tabla se toma como referencia el máximo.  Si no se llega a la base mínima, se tomará la base mínima de la tabla como referencia.</a:t>
            </a:r>
            <a:endParaRPr sz="1000">
              <a:solidFill>
                <a:schemeClr val="lt1"/>
              </a:solidFill>
              <a:latin typeface="Karla"/>
              <a:ea typeface="Karla"/>
              <a:cs typeface="Karla"/>
              <a:sym typeface="Karla"/>
            </a:endParaRPr>
          </a:p>
        </p:txBody>
      </p:sp>
      <p:pic>
        <p:nvPicPr>
          <p:cNvPr id="207" name="Google Shape;207;p26"/>
          <p:cNvPicPr preferRelativeResize="0"/>
          <p:nvPr/>
        </p:nvPicPr>
        <p:blipFill>
          <a:blip r:embed="rId3">
            <a:alphaModFix/>
          </a:blip>
          <a:stretch>
            <a:fillRect/>
          </a:stretch>
        </p:blipFill>
        <p:spPr>
          <a:xfrm>
            <a:off x="2819475" y="2459138"/>
            <a:ext cx="5869249" cy="19644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27"/>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213" name="Google Shape;213;p27"/>
          <p:cNvSpPr txBox="1"/>
          <p:nvPr/>
        </p:nvSpPr>
        <p:spPr>
          <a:xfrm>
            <a:off x="5734050" y="238125"/>
            <a:ext cx="32196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highlight>
                  <a:schemeClr val="accent5"/>
                </a:highlight>
                <a:latin typeface="Karla"/>
                <a:ea typeface="Karla"/>
                <a:cs typeface="Karla"/>
                <a:sym typeface="Karla"/>
              </a:rPr>
              <a:t>CÁLCULOS PARA HALLAR LA BCCC Y LA BCCP</a:t>
            </a:r>
            <a:endParaRPr b="1" sz="1100">
              <a:highlight>
                <a:schemeClr val="accent5"/>
              </a:highlight>
              <a:latin typeface="Karla"/>
              <a:ea typeface="Karla"/>
              <a:cs typeface="Karla"/>
              <a:sym typeface="Karla"/>
            </a:endParaRPr>
          </a:p>
        </p:txBody>
      </p:sp>
      <p:pic>
        <p:nvPicPr>
          <p:cNvPr id="214" name="Google Shape;214;p27"/>
          <p:cNvPicPr preferRelativeResize="0"/>
          <p:nvPr/>
        </p:nvPicPr>
        <p:blipFill rotWithShape="1">
          <a:blip r:embed="rId3">
            <a:alphaModFix/>
          </a:blip>
          <a:srcRect b="6959" l="0" r="0" t="0"/>
          <a:stretch/>
        </p:blipFill>
        <p:spPr>
          <a:xfrm>
            <a:off x="400050" y="1289875"/>
            <a:ext cx="5762624" cy="1415225"/>
          </a:xfrm>
          <a:prstGeom prst="rect">
            <a:avLst/>
          </a:prstGeom>
          <a:noFill/>
          <a:ln>
            <a:noFill/>
          </a:ln>
        </p:spPr>
      </p:pic>
      <p:sp>
        <p:nvSpPr>
          <p:cNvPr id="215" name="Google Shape;215;p27"/>
          <p:cNvSpPr txBox="1"/>
          <p:nvPr/>
        </p:nvSpPr>
        <p:spPr>
          <a:xfrm>
            <a:off x="6353250" y="1697338"/>
            <a:ext cx="26004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chemeClr val="accent2"/>
                </a:solidFill>
                <a:latin typeface="Karla"/>
                <a:ea typeface="Karla"/>
                <a:cs typeface="Karla"/>
                <a:sym typeface="Karla"/>
              </a:rPr>
              <a:t>BCCC = Salario Base + complementos (sin horas extra) + prorrata de pagas extra + complementos extrasalariales</a:t>
            </a:r>
            <a:endParaRPr b="1" sz="900">
              <a:solidFill>
                <a:schemeClr val="accent2"/>
              </a:solidFill>
              <a:latin typeface="Karla"/>
              <a:ea typeface="Karla"/>
              <a:cs typeface="Karla"/>
              <a:sym typeface="Karla"/>
            </a:endParaRPr>
          </a:p>
        </p:txBody>
      </p:sp>
      <p:pic>
        <p:nvPicPr>
          <p:cNvPr id="216" name="Google Shape;216;p27"/>
          <p:cNvPicPr preferRelativeResize="0"/>
          <p:nvPr/>
        </p:nvPicPr>
        <p:blipFill>
          <a:blip r:embed="rId4">
            <a:alphaModFix/>
          </a:blip>
          <a:stretch>
            <a:fillRect/>
          </a:stretch>
        </p:blipFill>
        <p:spPr>
          <a:xfrm>
            <a:off x="3107925" y="3241519"/>
            <a:ext cx="5762626" cy="1263806"/>
          </a:xfrm>
          <a:prstGeom prst="rect">
            <a:avLst/>
          </a:prstGeom>
          <a:noFill/>
          <a:ln>
            <a:noFill/>
          </a:ln>
        </p:spPr>
      </p:pic>
      <p:sp>
        <p:nvSpPr>
          <p:cNvPr id="217" name="Google Shape;217;p27"/>
          <p:cNvSpPr txBox="1"/>
          <p:nvPr/>
        </p:nvSpPr>
        <p:spPr>
          <a:xfrm>
            <a:off x="400050" y="3496625"/>
            <a:ext cx="26004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900">
                <a:solidFill>
                  <a:schemeClr val="accent2"/>
                </a:solidFill>
                <a:latin typeface="Karla"/>
                <a:ea typeface="Karla"/>
                <a:cs typeface="Karla"/>
                <a:sym typeface="Karla"/>
              </a:rPr>
              <a:t>BCCP = Salario Base + complementos (con horas extra) + prorrata de pagas extra </a:t>
            </a:r>
            <a:r>
              <a:rPr b="1" lang="en" sz="900">
                <a:solidFill>
                  <a:schemeClr val="accent2"/>
                </a:solidFill>
                <a:latin typeface="Karla"/>
                <a:ea typeface="Karla"/>
                <a:cs typeface="Karla"/>
                <a:sym typeface="Karla"/>
              </a:rPr>
              <a:t> + complementos extrasalariales</a:t>
            </a:r>
            <a:endParaRPr b="1" sz="900">
              <a:solidFill>
                <a:schemeClr val="accent2"/>
              </a:solidFill>
              <a:latin typeface="Karla"/>
              <a:ea typeface="Karla"/>
              <a:cs typeface="Karla"/>
              <a:sym typeface="Karl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8"/>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223" name="Google Shape;223;p28"/>
          <p:cNvSpPr txBox="1"/>
          <p:nvPr/>
        </p:nvSpPr>
        <p:spPr>
          <a:xfrm>
            <a:off x="5626525" y="333375"/>
            <a:ext cx="32196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highlight>
                  <a:schemeClr val="accent5"/>
                </a:highlight>
                <a:latin typeface="Karla"/>
                <a:ea typeface="Karla"/>
                <a:cs typeface="Karla"/>
                <a:sym typeface="Karla"/>
              </a:rPr>
              <a:t>CÁLCULOS PARA HALLAR LA BCHE Y BIRPF</a:t>
            </a:r>
            <a:endParaRPr b="1" sz="1200">
              <a:highlight>
                <a:schemeClr val="accent5"/>
              </a:highlight>
              <a:latin typeface="Karla"/>
              <a:ea typeface="Karla"/>
              <a:cs typeface="Karla"/>
              <a:sym typeface="Karla"/>
            </a:endParaRPr>
          </a:p>
        </p:txBody>
      </p:sp>
      <p:sp>
        <p:nvSpPr>
          <p:cNvPr id="224" name="Google Shape;224;p28"/>
          <p:cNvSpPr txBox="1"/>
          <p:nvPr/>
        </p:nvSpPr>
        <p:spPr>
          <a:xfrm>
            <a:off x="909900" y="1380025"/>
            <a:ext cx="7324200" cy="13905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1000">
                <a:solidFill>
                  <a:schemeClr val="accent2"/>
                </a:solidFill>
                <a:latin typeface="Karla"/>
                <a:ea typeface="Karla"/>
                <a:cs typeface="Karla"/>
                <a:sym typeface="Karla"/>
              </a:rPr>
              <a:t>BCHE = se toma como referencia el importe percibido, y se le aplica el % de cotización correspondiente </a:t>
            </a:r>
            <a:r>
              <a:rPr lang="en" sz="1000">
                <a:solidFill>
                  <a:schemeClr val="accent2"/>
                </a:solidFill>
                <a:latin typeface="Karla"/>
                <a:ea typeface="Karla"/>
                <a:cs typeface="Karla"/>
                <a:sym typeface="Karla"/>
              </a:rPr>
              <a:t>(tabla tipos de cotización)</a:t>
            </a:r>
            <a:endParaRPr sz="1000">
              <a:solidFill>
                <a:schemeClr val="accent2"/>
              </a:solidFill>
              <a:latin typeface="Karla"/>
              <a:ea typeface="Karla"/>
              <a:cs typeface="Karla"/>
              <a:sym typeface="Karla"/>
            </a:endParaRPr>
          </a:p>
          <a:p>
            <a:pPr indent="0" lvl="0" marL="0" rtl="0" algn="l">
              <a:lnSpc>
                <a:spcPct val="150000"/>
              </a:lnSpc>
              <a:spcBef>
                <a:spcPts val="1000"/>
              </a:spcBef>
              <a:spcAft>
                <a:spcPts val="0"/>
              </a:spcAft>
              <a:buNone/>
            </a:pPr>
            <a:r>
              <a:rPr b="1" lang="en" sz="1000">
                <a:solidFill>
                  <a:schemeClr val="accent2"/>
                </a:solidFill>
                <a:latin typeface="Karla"/>
                <a:ea typeface="Karla"/>
                <a:cs typeface="Karla"/>
                <a:sym typeface="Karla"/>
              </a:rPr>
              <a:t>BIRPF = suele coincidir con el total devengado, salvo que se cobren prestaciones de la SS, indemnizaciones legales o gastos de locomoción y dietas. </a:t>
            </a:r>
            <a:r>
              <a:rPr i="1" lang="en" sz="1000">
                <a:solidFill>
                  <a:schemeClr val="accent2"/>
                </a:solidFill>
                <a:latin typeface="Karla"/>
                <a:ea typeface="Karla"/>
                <a:cs typeface="Karla"/>
                <a:sym typeface="Karla"/>
              </a:rPr>
              <a:t>Por ejemplo: si un trabajador tiene un total devengado de 2300€ y le retienen un 18%, la deducción por IRPF será de 414€</a:t>
            </a:r>
            <a:endParaRPr i="1" sz="1000">
              <a:solidFill>
                <a:schemeClr val="accent2"/>
              </a:solidFill>
              <a:latin typeface="Karla"/>
              <a:ea typeface="Karla"/>
              <a:cs typeface="Karla"/>
              <a:sym typeface="Karla"/>
            </a:endParaRPr>
          </a:p>
        </p:txBody>
      </p:sp>
      <p:sp>
        <p:nvSpPr>
          <p:cNvPr id="225" name="Google Shape;225;p28"/>
          <p:cNvSpPr txBox="1"/>
          <p:nvPr/>
        </p:nvSpPr>
        <p:spPr>
          <a:xfrm>
            <a:off x="2109738" y="4644025"/>
            <a:ext cx="49245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solidFill>
                  <a:schemeClr val="accent2"/>
                </a:solidFill>
                <a:latin typeface="Karla"/>
                <a:ea typeface="Karla"/>
                <a:cs typeface="Karla"/>
                <a:sym typeface="Karla"/>
              </a:rPr>
              <a:t>% Tipos de cotización 2023</a:t>
            </a:r>
            <a:endParaRPr b="1" sz="1100">
              <a:solidFill>
                <a:schemeClr val="accent2"/>
              </a:solidFill>
              <a:latin typeface="Karla"/>
              <a:ea typeface="Karla"/>
              <a:cs typeface="Karla"/>
              <a:sym typeface="Karla"/>
            </a:endParaRPr>
          </a:p>
        </p:txBody>
      </p:sp>
      <p:pic>
        <p:nvPicPr>
          <p:cNvPr id="226" name="Google Shape;226;p28"/>
          <p:cNvPicPr preferRelativeResize="0"/>
          <p:nvPr/>
        </p:nvPicPr>
        <p:blipFill>
          <a:blip r:embed="rId3">
            <a:alphaModFix/>
          </a:blip>
          <a:stretch>
            <a:fillRect/>
          </a:stretch>
        </p:blipFill>
        <p:spPr>
          <a:xfrm>
            <a:off x="1155500" y="2770526"/>
            <a:ext cx="6832976" cy="1457575"/>
          </a:xfrm>
          <a:prstGeom prst="rect">
            <a:avLst/>
          </a:prstGeom>
          <a:noFill/>
          <a:ln>
            <a:noFill/>
          </a:ln>
        </p:spPr>
      </p:pic>
      <p:sp>
        <p:nvSpPr>
          <p:cNvPr id="227" name="Google Shape;227;p28"/>
          <p:cNvSpPr txBox="1"/>
          <p:nvPr/>
        </p:nvSpPr>
        <p:spPr>
          <a:xfrm>
            <a:off x="1207300" y="4093375"/>
            <a:ext cx="6572400" cy="692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800">
                <a:solidFill>
                  <a:srgbClr val="242424"/>
                </a:solidFill>
                <a:highlight>
                  <a:srgbClr val="FFFFFF"/>
                </a:highlight>
                <a:latin typeface="Karla"/>
                <a:ea typeface="Karla"/>
                <a:cs typeface="Karla"/>
                <a:sym typeface="Karla"/>
              </a:rPr>
              <a:t>Horas extraordinarias de fuerza mayor: 12,00% a cargo de la empresa y el 2% a cargo del trabajador (TOTAL 14%)</a:t>
            </a:r>
            <a:endParaRPr sz="800">
              <a:solidFill>
                <a:srgbClr val="242424"/>
              </a:solidFill>
              <a:highlight>
                <a:srgbClr val="FFFFFF"/>
              </a:highlight>
              <a:latin typeface="Karla"/>
              <a:ea typeface="Karla"/>
              <a:cs typeface="Karla"/>
              <a:sym typeface="Karla"/>
            </a:endParaRPr>
          </a:p>
          <a:p>
            <a:pPr indent="0" lvl="0" marL="0" rtl="0" algn="l">
              <a:lnSpc>
                <a:spcPct val="150000"/>
              </a:lnSpc>
              <a:spcBef>
                <a:spcPts val="0"/>
              </a:spcBef>
              <a:spcAft>
                <a:spcPts val="0"/>
              </a:spcAft>
              <a:buNone/>
            </a:pPr>
            <a:r>
              <a:rPr lang="en" sz="800">
                <a:solidFill>
                  <a:srgbClr val="242424"/>
                </a:solidFill>
                <a:highlight>
                  <a:srgbClr val="FFFFFF"/>
                </a:highlight>
                <a:latin typeface="Karla"/>
                <a:ea typeface="Karla"/>
                <a:cs typeface="Karla"/>
                <a:sym typeface="Karla"/>
              </a:rPr>
              <a:t>Resto horas extraordinarias: 23,60% a cargo de la empresa y 4,70% a cargo del trabajador (TOTAL 28,3%)</a:t>
            </a:r>
            <a:endParaRPr sz="800">
              <a:solidFill>
                <a:srgbClr val="242424"/>
              </a:solidFill>
              <a:highlight>
                <a:srgbClr val="FFFFFF"/>
              </a:highlight>
              <a:latin typeface="Karla"/>
              <a:ea typeface="Karla"/>
              <a:cs typeface="Karla"/>
              <a:sym typeface="Karla"/>
            </a:endParaRPr>
          </a:p>
          <a:p>
            <a:pPr indent="0" lvl="0" marL="0" rtl="0" algn="l">
              <a:spcBef>
                <a:spcPts val="0"/>
              </a:spcBef>
              <a:spcAft>
                <a:spcPts val="0"/>
              </a:spcAft>
              <a:buNone/>
            </a:pPr>
            <a:r>
              <a:t/>
            </a:r>
            <a:endParaRPr sz="900">
              <a:latin typeface="Karla"/>
              <a:ea typeface="Karla"/>
              <a:cs typeface="Karla"/>
              <a:sym typeface="Karla"/>
            </a:endParaRPr>
          </a:p>
        </p:txBody>
      </p:sp>
      <p:cxnSp>
        <p:nvCxnSpPr>
          <p:cNvPr id="228" name="Google Shape;228;p28"/>
          <p:cNvCxnSpPr/>
          <p:nvPr/>
        </p:nvCxnSpPr>
        <p:spPr>
          <a:xfrm>
            <a:off x="721525" y="3986225"/>
            <a:ext cx="450000" cy="7200"/>
          </a:xfrm>
          <a:prstGeom prst="straightConnector1">
            <a:avLst/>
          </a:prstGeom>
          <a:noFill/>
          <a:ln cap="flat" cmpd="sng" w="19050">
            <a:solidFill>
              <a:schemeClr val="accent4"/>
            </a:solidFill>
            <a:prstDash val="solid"/>
            <a:round/>
            <a:headEnd len="med" w="med" type="none"/>
            <a:tailEnd len="med" w="med" type="triangl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9"/>
          <p:cNvSpPr txBox="1"/>
          <p:nvPr>
            <p:ph type="ctrTitle"/>
          </p:nvPr>
        </p:nvSpPr>
        <p:spPr>
          <a:xfrm>
            <a:off x="1815525" y="1888150"/>
            <a:ext cx="55131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ABE33F"/>
                </a:solidFill>
              </a:rPr>
              <a:t>2</a:t>
            </a:r>
            <a:r>
              <a:rPr lang="en">
                <a:solidFill>
                  <a:srgbClr val="ABE33F"/>
                </a:solidFill>
              </a:rPr>
              <a:t>.</a:t>
            </a:r>
            <a:endParaRPr>
              <a:solidFill>
                <a:srgbClr val="ABE33F"/>
              </a:solidFill>
            </a:endParaRPr>
          </a:p>
          <a:p>
            <a:pPr indent="0" lvl="0" marL="0" rtl="0" algn="ctr">
              <a:spcBef>
                <a:spcPts val="0"/>
              </a:spcBef>
              <a:spcAft>
                <a:spcPts val="0"/>
              </a:spcAft>
              <a:buNone/>
            </a:pPr>
            <a:r>
              <a:rPr lang="en"/>
              <a:t>RETA</a:t>
            </a:r>
            <a:endParaRPr/>
          </a:p>
        </p:txBody>
      </p:sp>
      <p:sp>
        <p:nvSpPr>
          <p:cNvPr id="234" name="Google Shape;234;p29"/>
          <p:cNvSpPr txBox="1"/>
          <p:nvPr>
            <p:ph idx="1" type="subTitle"/>
          </p:nvPr>
        </p:nvSpPr>
        <p:spPr>
          <a:xfrm>
            <a:off x="1815375" y="2916250"/>
            <a:ext cx="5513100" cy="7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t>Régimen Especial de la SS para Autónomos</a:t>
            </a:r>
            <a:endParaRPr b="0"/>
          </a:p>
        </p:txBody>
      </p:sp>
      <p:sp>
        <p:nvSpPr>
          <p:cNvPr id="235" name="Google Shape;235;p29"/>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2"/>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ÍNDICE</a:t>
            </a:r>
            <a:endParaRPr/>
          </a:p>
        </p:txBody>
      </p:sp>
      <p:sp>
        <p:nvSpPr>
          <p:cNvPr id="102" name="Google Shape;102;p12"/>
          <p:cNvSpPr txBox="1"/>
          <p:nvPr>
            <p:ph idx="2" type="body"/>
          </p:nvPr>
        </p:nvSpPr>
        <p:spPr>
          <a:xfrm>
            <a:off x="886650" y="1556150"/>
            <a:ext cx="6608100" cy="28386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accent2"/>
              </a:buClr>
              <a:buSzPts val="1200"/>
              <a:buFont typeface="Arial"/>
              <a:buAutoNum type="arabicPeriod"/>
            </a:pPr>
            <a:r>
              <a:rPr lang="en" sz="1200">
                <a:solidFill>
                  <a:srgbClr val="00AE9D"/>
                </a:solidFill>
              </a:rPr>
              <a:t>La Nómina</a:t>
            </a:r>
            <a:endParaRPr sz="1200">
              <a:solidFill>
                <a:srgbClr val="00AE9D"/>
              </a:solidFill>
            </a:endParaRPr>
          </a:p>
          <a:p>
            <a:pPr indent="-304800" lvl="0" marL="457200" rtl="0" algn="l">
              <a:lnSpc>
                <a:spcPct val="115000"/>
              </a:lnSpc>
              <a:spcBef>
                <a:spcPts val="1000"/>
              </a:spcBef>
              <a:spcAft>
                <a:spcPts val="0"/>
              </a:spcAft>
              <a:buClr>
                <a:schemeClr val="accent2"/>
              </a:buClr>
              <a:buSzPts val="1200"/>
              <a:buFont typeface="Arial"/>
              <a:buAutoNum type="arabicPeriod"/>
            </a:pPr>
            <a:r>
              <a:rPr lang="en" sz="1200">
                <a:solidFill>
                  <a:srgbClr val="00AE9D"/>
                </a:solidFill>
              </a:rPr>
              <a:t>Régimen Especial de la Seguridad Social de Trabajadores Autónomos (RETA)</a:t>
            </a:r>
            <a:endParaRPr sz="1200">
              <a:solidFill>
                <a:srgbClr val="00AE9D"/>
              </a:solidFill>
            </a:endParaRPr>
          </a:p>
          <a:p>
            <a:pPr indent="-304800" lvl="0" marL="457200" rtl="0" algn="l">
              <a:lnSpc>
                <a:spcPct val="115000"/>
              </a:lnSpc>
              <a:spcBef>
                <a:spcPts val="1000"/>
              </a:spcBef>
              <a:spcAft>
                <a:spcPts val="0"/>
              </a:spcAft>
              <a:buClr>
                <a:srgbClr val="00AE9D"/>
              </a:buClr>
              <a:buSzPts val="1200"/>
              <a:buFont typeface="Arial"/>
              <a:buAutoNum type="arabicPeriod"/>
            </a:pPr>
            <a:r>
              <a:rPr lang="en" sz="1200">
                <a:solidFill>
                  <a:srgbClr val="00AE9D"/>
                </a:solidFill>
              </a:rPr>
              <a:t>Modificación, suspensión y extinción del contrato de trabajo:</a:t>
            </a:r>
            <a:endParaRPr sz="1200">
              <a:solidFill>
                <a:srgbClr val="00AE9D"/>
              </a:solidFill>
            </a:endParaRPr>
          </a:p>
          <a:p>
            <a:pPr indent="-292100" lvl="1" marL="914400" rtl="0" algn="l">
              <a:lnSpc>
                <a:spcPct val="115000"/>
              </a:lnSpc>
              <a:spcBef>
                <a:spcPts val="1000"/>
              </a:spcBef>
              <a:spcAft>
                <a:spcPts val="0"/>
              </a:spcAft>
              <a:buClr>
                <a:schemeClr val="accent5"/>
              </a:buClr>
              <a:buSzPts val="1000"/>
              <a:buAutoNum type="alphaLcPeriod"/>
            </a:pPr>
            <a:r>
              <a:rPr lang="en" sz="1000">
                <a:solidFill>
                  <a:schemeClr val="accent5"/>
                </a:solidFill>
              </a:rPr>
              <a:t>La modificación del contrato de trabajo</a:t>
            </a:r>
            <a:endParaRPr sz="1000">
              <a:solidFill>
                <a:schemeClr val="accent5"/>
              </a:solidFill>
            </a:endParaRPr>
          </a:p>
          <a:p>
            <a:pPr indent="-292100" lvl="1" marL="914400" rtl="0" algn="l">
              <a:lnSpc>
                <a:spcPct val="115000"/>
              </a:lnSpc>
              <a:spcBef>
                <a:spcPts val="1000"/>
              </a:spcBef>
              <a:spcAft>
                <a:spcPts val="0"/>
              </a:spcAft>
              <a:buClr>
                <a:schemeClr val="accent5"/>
              </a:buClr>
              <a:buSzPts val="1000"/>
              <a:buAutoNum type="alphaLcPeriod"/>
            </a:pPr>
            <a:r>
              <a:rPr lang="en" sz="1000">
                <a:solidFill>
                  <a:schemeClr val="accent5"/>
                </a:solidFill>
              </a:rPr>
              <a:t>La suspensión del contrato de trabajo</a:t>
            </a:r>
            <a:endParaRPr sz="1000">
              <a:solidFill>
                <a:schemeClr val="accent5"/>
              </a:solidFill>
            </a:endParaRPr>
          </a:p>
          <a:p>
            <a:pPr indent="-292100" lvl="1" marL="914400" rtl="0" algn="l">
              <a:lnSpc>
                <a:spcPct val="115000"/>
              </a:lnSpc>
              <a:spcBef>
                <a:spcPts val="1000"/>
              </a:spcBef>
              <a:spcAft>
                <a:spcPts val="0"/>
              </a:spcAft>
              <a:buClr>
                <a:schemeClr val="accent5"/>
              </a:buClr>
              <a:buSzPts val="1000"/>
              <a:buAutoNum type="alphaLcPeriod"/>
            </a:pPr>
            <a:r>
              <a:rPr lang="en" sz="1000">
                <a:solidFill>
                  <a:schemeClr val="accent5"/>
                </a:solidFill>
              </a:rPr>
              <a:t>La extinción del contrato de trabajo</a:t>
            </a:r>
            <a:endParaRPr sz="1000">
              <a:solidFill>
                <a:schemeClr val="accent5"/>
              </a:solidFill>
            </a:endParaRPr>
          </a:p>
          <a:p>
            <a:pPr indent="-292100" lvl="1" marL="914400" rtl="0" algn="l">
              <a:lnSpc>
                <a:spcPct val="115000"/>
              </a:lnSpc>
              <a:spcBef>
                <a:spcPts val="1000"/>
              </a:spcBef>
              <a:spcAft>
                <a:spcPts val="0"/>
              </a:spcAft>
              <a:buClr>
                <a:schemeClr val="accent5"/>
              </a:buClr>
              <a:buSzPts val="1000"/>
              <a:buAutoNum type="alphaLcPeriod"/>
            </a:pPr>
            <a:r>
              <a:rPr lang="en" sz="1000">
                <a:solidFill>
                  <a:schemeClr val="accent5"/>
                </a:solidFill>
              </a:rPr>
              <a:t>El finiquito (art. 49.2 ET).</a:t>
            </a:r>
            <a:endParaRPr sz="1000">
              <a:solidFill>
                <a:schemeClr val="accent5"/>
              </a:solidFill>
            </a:endParaRPr>
          </a:p>
          <a:p>
            <a:pPr indent="0" lvl="0" marL="0" rtl="0" algn="l">
              <a:spcBef>
                <a:spcPts val="1000"/>
              </a:spcBef>
              <a:spcAft>
                <a:spcPts val="0"/>
              </a:spcAft>
              <a:buClr>
                <a:schemeClr val="dk1"/>
              </a:buClr>
              <a:buSzPts val="1100"/>
              <a:buFont typeface="Arial"/>
              <a:buNone/>
            </a:pPr>
            <a:r>
              <a:t/>
            </a:r>
            <a:endParaRPr sz="1200"/>
          </a:p>
          <a:p>
            <a:pPr indent="0" lvl="0" marL="0" rtl="0" algn="l">
              <a:spcBef>
                <a:spcPts val="600"/>
              </a:spcBef>
              <a:spcAft>
                <a:spcPts val="0"/>
              </a:spcAft>
              <a:buNone/>
            </a:pPr>
            <a:r>
              <a:t/>
            </a:r>
            <a:endParaRPr sz="1200"/>
          </a:p>
        </p:txBody>
      </p:sp>
      <p:sp>
        <p:nvSpPr>
          <p:cNvPr id="103" name="Google Shape;103;p12"/>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30"/>
          <p:cNvSpPr txBox="1"/>
          <p:nvPr>
            <p:ph idx="1" type="body"/>
          </p:nvPr>
        </p:nvSpPr>
        <p:spPr>
          <a:xfrm>
            <a:off x="371475" y="1342075"/>
            <a:ext cx="8382000" cy="34077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accent4"/>
              </a:buClr>
              <a:buSzPts val="1000"/>
              <a:buChar char="●"/>
            </a:pPr>
            <a:r>
              <a:rPr lang="en" sz="1000">
                <a:solidFill>
                  <a:srgbClr val="1A1A1A"/>
                </a:solidFill>
              </a:rPr>
              <a:t>Es el régimen de la Seguridad Social al que pertenece todo aquel que lleve a cabo una actividad económica o profesional de forma habitual, directa y personal.</a:t>
            </a:r>
            <a:endParaRPr sz="1000">
              <a:solidFill>
                <a:srgbClr val="1A1A1A"/>
              </a:solidFill>
            </a:endParaRPr>
          </a:p>
          <a:p>
            <a:pPr indent="-292100" lvl="0" marL="457200" rtl="0" algn="l">
              <a:lnSpc>
                <a:spcPct val="150000"/>
              </a:lnSpc>
              <a:spcBef>
                <a:spcPts val="1000"/>
              </a:spcBef>
              <a:spcAft>
                <a:spcPts val="0"/>
              </a:spcAft>
              <a:buClr>
                <a:schemeClr val="accent4"/>
              </a:buClr>
              <a:buSzPts val="1000"/>
              <a:buChar char="●"/>
            </a:pPr>
            <a:r>
              <a:rPr lang="en" sz="1000">
                <a:solidFill>
                  <a:srgbClr val="1A1A1A"/>
                </a:solidFill>
              </a:rPr>
              <a:t>En España, los trabajadores por cuenta propia o autónomos forman parte de un régimen especial en la Seguridad Social a diferencia de los trabajadores por cuenta ajena, que integran el Régimen General. </a:t>
            </a:r>
            <a:endParaRPr sz="1000">
              <a:solidFill>
                <a:srgbClr val="1A1A1A"/>
              </a:solidFill>
            </a:endParaRPr>
          </a:p>
          <a:p>
            <a:pPr indent="-292100" lvl="0" marL="457200" rtl="0" algn="l">
              <a:lnSpc>
                <a:spcPct val="150000"/>
              </a:lnSpc>
              <a:spcBef>
                <a:spcPts val="1000"/>
              </a:spcBef>
              <a:spcAft>
                <a:spcPts val="0"/>
              </a:spcAft>
              <a:buClr>
                <a:schemeClr val="accent4"/>
              </a:buClr>
              <a:buSzPts val="1000"/>
              <a:buChar char="●"/>
            </a:pPr>
            <a:r>
              <a:rPr lang="en" sz="1000">
                <a:solidFill>
                  <a:srgbClr val="1A1A1A"/>
                </a:solidFill>
              </a:rPr>
              <a:t>El RETA (Régimen Especial de Trabajadores Autónomos) es, por tanto, el conjunto de normas, en relación a la Seguridad Social, que regula las obligaciones de los autónomos.</a:t>
            </a:r>
            <a:endParaRPr sz="1000">
              <a:solidFill>
                <a:srgbClr val="1A1A1A"/>
              </a:solidFill>
            </a:endParaRPr>
          </a:p>
          <a:p>
            <a:pPr indent="-292100" lvl="0" marL="457200" rtl="0" algn="l">
              <a:lnSpc>
                <a:spcPct val="150000"/>
              </a:lnSpc>
              <a:spcBef>
                <a:spcPts val="1000"/>
              </a:spcBef>
              <a:spcAft>
                <a:spcPts val="0"/>
              </a:spcAft>
              <a:buClr>
                <a:schemeClr val="accent4"/>
              </a:buClr>
              <a:buSzPts val="1000"/>
              <a:buChar char="●"/>
            </a:pPr>
            <a:r>
              <a:rPr lang="en" sz="1000">
                <a:solidFill>
                  <a:srgbClr val="1A1A1A"/>
                </a:solidFill>
              </a:rPr>
              <a:t>Quedan incluidos por tanto:</a:t>
            </a:r>
            <a:endParaRPr sz="1000">
              <a:solidFill>
                <a:srgbClr val="1A1A1A"/>
              </a:solidFill>
            </a:endParaRPr>
          </a:p>
          <a:p>
            <a:pPr indent="-292100" lvl="1" marL="914400" rtl="0" algn="l">
              <a:lnSpc>
                <a:spcPct val="150000"/>
              </a:lnSpc>
              <a:spcBef>
                <a:spcPts val="1000"/>
              </a:spcBef>
              <a:spcAft>
                <a:spcPts val="0"/>
              </a:spcAft>
              <a:buClr>
                <a:schemeClr val="accent4"/>
              </a:buClr>
              <a:buSzPts val="1000"/>
              <a:buChar char="○"/>
            </a:pPr>
            <a:r>
              <a:rPr lang="en" sz="1000">
                <a:solidFill>
                  <a:srgbClr val="1A1A1A"/>
                </a:solidFill>
              </a:rPr>
              <a:t>Los familiares de los trabajadores autónomos (hasta 2º grado), que convivan y desarrollen actividades de forma habitual en el negocio.</a:t>
            </a:r>
            <a:endParaRPr sz="1000">
              <a:solidFill>
                <a:srgbClr val="1A1A1A"/>
              </a:solidFill>
            </a:endParaRPr>
          </a:p>
          <a:p>
            <a:pPr indent="-292100" lvl="1" marL="914400" rtl="0" algn="l">
              <a:lnSpc>
                <a:spcPct val="150000"/>
              </a:lnSpc>
              <a:spcBef>
                <a:spcPts val="1000"/>
              </a:spcBef>
              <a:spcAft>
                <a:spcPts val="0"/>
              </a:spcAft>
              <a:buClr>
                <a:schemeClr val="accent4"/>
              </a:buClr>
              <a:buSzPts val="1000"/>
              <a:buChar char="○"/>
            </a:pPr>
            <a:r>
              <a:rPr lang="en" sz="1000">
                <a:solidFill>
                  <a:srgbClr val="1A1A1A"/>
                </a:solidFill>
              </a:rPr>
              <a:t>Autónomos societarios: personas que ejerzan funciones de dirección, gerencia, consejero o </a:t>
            </a:r>
            <a:r>
              <a:rPr lang="en" sz="1000">
                <a:solidFill>
                  <a:srgbClr val="1A1A1A"/>
                </a:solidFill>
              </a:rPr>
              <a:t>administrador</a:t>
            </a:r>
            <a:r>
              <a:rPr lang="en" sz="1000">
                <a:solidFill>
                  <a:srgbClr val="1A1A1A"/>
                </a:solidFill>
              </a:rPr>
              <a:t>.</a:t>
            </a:r>
            <a:endParaRPr sz="1000">
              <a:solidFill>
                <a:srgbClr val="1A1A1A"/>
              </a:solidFill>
            </a:endParaRPr>
          </a:p>
          <a:p>
            <a:pPr indent="-292100" lvl="1" marL="914400" rtl="0" algn="l">
              <a:lnSpc>
                <a:spcPct val="150000"/>
              </a:lnSpc>
              <a:spcBef>
                <a:spcPts val="1000"/>
              </a:spcBef>
              <a:spcAft>
                <a:spcPts val="0"/>
              </a:spcAft>
              <a:buClr>
                <a:schemeClr val="accent4"/>
              </a:buClr>
              <a:buSzPts val="1000"/>
              <a:buChar char="○"/>
            </a:pPr>
            <a:r>
              <a:rPr lang="en" sz="1000">
                <a:solidFill>
                  <a:srgbClr val="1A1A1A"/>
                </a:solidFill>
              </a:rPr>
              <a:t>Trabajadores autónomos económicamente independientes.</a:t>
            </a:r>
            <a:endParaRPr sz="1000">
              <a:solidFill>
                <a:srgbClr val="1A1A1A"/>
              </a:solidFill>
            </a:endParaRPr>
          </a:p>
          <a:p>
            <a:pPr indent="0" lvl="0" marL="457200" rtl="0" algn="l">
              <a:spcBef>
                <a:spcPts val="1000"/>
              </a:spcBef>
              <a:spcAft>
                <a:spcPts val="1000"/>
              </a:spcAft>
              <a:buNone/>
            </a:pPr>
            <a:r>
              <a:t/>
            </a:r>
            <a:endParaRPr b="1" sz="1600"/>
          </a:p>
        </p:txBody>
      </p:sp>
      <p:sp>
        <p:nvSpPr>
          <p:cNvPr id="241" name="Google Shape;241;p30"/>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2.1. El RETA</a:t>
            </a:r>
            <a:endParaRPr/>
          </a:p>
        </p:txBody>
      </p:sp>
      <p:sp>
        <p:nvSpPr>
          <p:cNvPr id="242" name="Google Shape;242;p30"/>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1"/>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2.2. Afiliación, alta y baja</a:t>
            </a:r>
            <a:endParaRPr/>
          </a:p>
        </p:txBody>
      </p:sp>
      <p:sp>
        <p:nvSpPr>
          <p:cNvPr id="248" name="Google Shape;248;p31"/>
          <p:cNvSpPr txBox="1"/>
          <p:nvPr>
            <p:ph idx="1" type="body"/>
          </p:nvPr>
        </p:nvSpPr>
        <p:spPr>
          <a:xfrm>
            <a:off x="523875" y="1429175"/>
            <a:ext cx="8192100" cy="33810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accent4"/>
              </a:buClr>
              <a:buSzPts val="1000"/>
              <a:buChar char="●"/>
            </a:pPr>
            <a:r>
              <a:rPr lang="en" sz="1000">
                <a:solidFill>
                  <a:srgbClr val="1A1A1A"/>
                </a:solidFill>
              </a:rPr>
              <a:t>Para darse de alta como autónomo en el RETA hay que presentar el </a:t>
            </a:r>
            <a:r>
              <a:rPr b="1" lang="en" sz="1000">
                <a:solidFill>
                  <a:srgbClr val="1A1A1A"/>
                </a:solidFill>
              </a:rPr>
              <a:t>modelo TA0521 </a:t>
            </a:r>
            <a:r>
              <a:rPr lang="en" sz="1000">
                <a:solidFill>
                  <a:srgbClr val="1A1A1A"/>
                </a:solidFill>
              </a:rPr>
              <a:t>en cualquier delegación de la Seguridad Social o vía telemática si se dispone de firma electrónica, debiendo darse de alta en un máximo de 60 días antes de empezar la actividad y antes también de darse de alta en la Agencia Tributaria. </a:t>
            </a:r>
            <a:endParaRPr sz="1000">
              <a:solidFill>
                <a:srgbClr val="1A1A1A"/>
              </a:solidFill>
            </a:endParaRPr>
          </a:p>
          <a:p>
            <a:pPr indent="-292100" lvl="0" marL="457200" rtl="0" algn="l">
              <a:lnSpc>
                <a:spcPct val="150000"/>
              </a:lnSpc>
              <a:spcBef>
                <a:spcPts val="1000"/>
              </a:spcBef>
              <a:spcAft>
                <a:spcPts val="0"/>
              </a:spcAft>
              <a:buClr>
                <a:schemeClr val="accent4"/>
              </a:buClr>
              <a:buSzPts val="1000"/>
              <a:buChar char="●"/>
            </a:pPr>
            <a:r>
              <a:rPr lang="en" sz="1000">
                <a:solidFill>
                  <a:srgbClr val="1A1A1A"/>
                </a:solidFill>
              </a:rPr>
              <a:t>Las solicitudes de baja o cualquier variación de datos deberán presentarse en un plazo máximo de 3 días naturales, siguientes al cese de la actividad o del cambio producido.</a:t>
            </a:r>
            <a:endParaRPr sz="1000">
              <a:solidFill>
                <a:srgbClr val="1A1A1A"/>
              </a:solidFill>
            </a:endParaRPr>
          </a:p>
          <a:p>
            <a:pPr indent="-292100" lvl="0" marL="457200" rtl="0" algn="l">
              <a:lnSpc>
                <a:spcPct val="150000"/>
              </a:lnSpc>
              <a:spcBef>
                <a:spcPts val="1000"/>
              </a:spcBef>
              <a:spcAft>
                <a:spcPts val="0"/>
              </a:spcAft>
              <a:buClr>
                <a:schemeClr val="accent4"/>
              </a:buClr>
              <a:buSzPts val="1000"/>
              <a:buChar char="●"/>
            </a:pPr>
            <a:r>
              <a:rPr lang="en" sz="1000">
                <a:solidFill>
                  <a:srgbClr val="1A1A1A"/>
                </a:solidFill>
              </a:rPr>
              <a:t>Con la ley de autónomos aprobada a finales de 2017, a partir de 2018 los autónomos pueden: </a:t>
            </a:r>
            <a:endParaRPr sz="1000">
              <a:solidFill>
                <a:srgbClr val="1A1A1A"/>
              </a:solidFill>
            </a:endParaRPr>
          </a:p>
          <a:p>
            <a:pPr indent="-292100" lvl="1" marL="914400" rtl="0" algn="l">
              <a:lnSpc>
                <a:spcPct val="115000"/>
              </a:lnSpc>
              <a:spcBef>
                <a:spcPts val="1000"/>
              </a:spcBef>
              <a:spcAft>
                <a:spcPts val="0"/>
              </a:spcAft>
              <a:buClr>
                <a:schemeClr val="accent4"/>
              </a:buClr>
              <a:buSzPts val="1000"/>
              <a:buChar char="○"/>
            </a:pPr>
            <a:r>
              <a:rPr lang="en" sz="1000">
                <a:solidFill>
                  <a:srgbClr val="1A1A1A"/>
                </a:solidFill>
              </a:rPr>
              <a:t>Causar alta y baja hasta tres veces al año. </a:t>
            </a:r>
            <a:endParaRPr sz="1000">
              <a:solidFill>
                <a:srgbClr val="1A1A1A"/>
              </a:solidFill>
            </a:endParaRPr>
          </a:p>
          <a:p>
            <a:pPr indent="-292100" lvl="1" marL="914400" rtl="0" algn="l">
              <a:lnSpc>
                <a:spcPct val="115000"/>
              </a:lnSpc>
              <a:spcBef>
                <a:spcPts val="1000"/>
              </a:spcBef>
              <a:spcAft>
                <a:spcPts val="0"/>
              </a:spcAft>
              <a:buClr>
                <a:schemeClr val="accent4"/>
              </a:buClr>
              <a:buSzPts val="1000"/>
              <a:buChar char="○"/>
            </a:pPr>
            <a:r>
              <a:rPr lang="en" sz="1000">
                <a:solidFill>
                  <a:srgbClr val="1A1A1A"/>
                </a:solidFill>
              </a:rPr>
              <a:t>El alta y la baja tienen lugar el mismo día, por lo que el autónomo no tiene que pagar la cuota completa del mes.</a:t>
            </a:r>
            <a:endParaRPr sz="1000">
              <a:solidFill>
                <a:srgbClr val="1A1A1A"/>
              </a:solidFill>
            </a:endParaRPr>
          </a:p>
          <a:p>
            <a:pPr indent="-292100" lvl="1" marL="914400" rtl="0" algn="l">
              <a:lnSpc>
                <a:spcPct val="115000"/>
              </a:lnSpc>
              <a:spcBef>
                <a:spcPts val="1000"/>
              </a:spcBef>
              <a:spcAft>
                <a:spcPts val="0"/>
              </a:spcAft>
              <a:buClr>
                <a:schemeClr val="accent4"/>
              </a:buClr>
              <a:buSzPts val="1000"/>
              <a:buChar char="○"/>
            </a:pPr>
            <a:r>
              <a:rPr lang="en" sz="1000">
                <a:solidFill>
                  <a:srgbClr val="1A1A1A"/>
                </a:solidFill>
              </a:rPr>
              <a:t>Los autónomos pueden cambiar hasta cuatro veces al año su base de cotización. </a:t>
            </a:r>
            <a:endParaRPr sz="1000">
              <a:solidFill>
                <a:srgbClr val="1A1A1A"/>
              </a:solidFill>
            </a:endParaRPr>
          </a:p>
          <a:p>
            <a:pPr indent="-292100" lvl="1" marL="914400" rtl="0" algn="l">
              <a:lnSpc>
                <a:spcPct val="115000"/>
              </a:lnSpc>
              <a:spcBef>
                <a:spcPts val="1000"/>
              </a:spcBef>
              <a:spcAft>
                <a:spcPts val="0"/>
              </a:spcAft>
              <a:buClr>
                <a:schemeClr val="accent4"/>
              </a:buClr>
              <a:buSzPts val="1000"/>
              <a:buChar char="○"/>
            </a:pPr>
            <a:r>
              <a:rPr lang="en" sz="1000">
                <a:solidFill>
                  <a:srgbClr val="1A1A1A"/>
                </a:solidFill>
              </a:rPr>
              <a:t>El recargo por el retraso en el pago de la cuota de cotización pasa a ser del 10% el primer mes. </a:t>
            </a:r>
            <a:endParaRPr sz="1000">
              <a:solidFill>
                <a:srgbClr val="1A1A1A"/>
              </a:solidFill>
            </a:endParaRPr>
          </a:p>
          <a:p>
            <a:pPr indent="-292100" lvl="1" marL="914400" rtl="0" algn="l">
              <a:lnSpc>
                <a:spcPct val="115000"/>
              </a:lnSpc>
              <a:spcBef>
                <a:spcPts val="1000"/>
              </a:spcBef>
              <a:spcAft>
                <a:spcPts val="0"/>
              </a:spcAft>
              <a:buClr>
                <a:schemeClr val="accent4"/>
              </a:buClr>
              <a:buSzPts val="1000"/>
              <a:buChar char="○"/>
            </a:pPr>
            <a:r>
              <a:rPr lang="en" sz="1000">
                <a:solidFill>
                  <a:srgbClr val="1A1A1A"/>
                </a:solidFill>
              </a:rPr>
              <a:t>El salario mínimo interprofesional dejará de estar ligado a la base de cotización mínima de los autónomos. </a:t>
            </a:r>
            <a:endParaRPr sz="1000"/>
          </a:p>
        </p:txBody>
      </p:sp>
      <p:sp>
        <p:nvSpPr>
          <p:cNvPr id="249" name="Google Shape;249;p31"/>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2"/>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255" name="Google Shape;255;p32"/>
          <p:cNvSpPr txBox="1"/>
          <p:nvPr/>
        </p:nvSpPr>
        <p:spPr>
          <a:xfrm>
            <a:off x="5076900" y="123625"/>
            <a:ext cx="4067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highlight>
                  <a:schemeClr val="accent4"/>
                </a:highlight>
                <a:latin typeface="Karla"/>
                <a:ea typeface="Karla"/>
                <a:cs typeface="Karla"/>
                <a:sym typeface="Karla"/>
              </a:rPr>
              <a:t>CUOTA DE AUTÓNOMOS 2023</a:t>
            </a:r>
            <a:endParaRPr b="1">
              <a:highlight>
                <a:schemeClr val="accent4"/>
              </a:highlight>
              <a:latin typeface="Karla"/>
              <a:ea typeface="Karla"/>
              <a:cs typeface="Karla"/>
              <a:sym typeface="Karla"/>
            </a:endParaRPr>
          </a:p>
        </p:txBody>
      </p:sp>
      <p:pic>
        <p:nvPicPr>
          <p:cNvPr id="256" name="Google Shape;256;p32"/>
          <p:cNvPicPr preferRelativeResize="0"/>
          <p:nvPr/>
        </p:nvPicPr>
        <p:blipFill>
          <a:blip r:embed="rId3">
            <a:alphaModFix/>
          </a:blip>
          <a:stretch>
            <a:fillRect/>
          </a:stretch>
        </p:blipFill>
        <p:spPr>
          <a:xfrm>
            <a:off x="1479325" y="773275"/>
            <a:ext cx="5746599" cy="40844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3"/>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262" name="Google Shape;262;p33"/>
          <p:cNvSpPr txBox="1"/>
          <p:nvPr/>
        </p:nvSpPr>
        <p:spPr>
          <a:xfrm>
            <a:off x="440250" y="991200"/>
            <a:ext cx="8263500" cy="397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solidFill>
                  <a:srgbClr val="121212"/>
                </a:solidFill>
                <a:latin typeface="Raleway"/>
                <a:ea typeface="Raleway"/>
                <a:cs typeface="Raleway"/>
                <a:sym typeface="Raleway"/>
              </a:rPr>
              <a:t>Desde el </a:t>
            </a:r>
            <a:r>
              <a:rPr b="1" lang="en" sz="1000">
                <a:solidFill>
                  <a:srgbClr val="121212"/>
                </a:solidFill>
                <a:latin typeface="Raleway"/>
                <a:ea typeface="Raleway"/>
                <a:cs typeface="Raleway"/>
                <a:sym typeface="Raleway"/>
              </a:rPr>
              <a:t>1 de enero de 2023</a:t>
            </a:r>
            <a:r>
              <a:rPr lang="en" sz="1000">
                <a:solidFill>
                  <a:srgbClr val="121212"/>
                </a:solidFill>
                <a:latin typeface="Raleway"/>
                <a:ea typeface="Raleway"/>
                <a:cs typeface="Raleway"/>
                <a:sym typeface="Raleway"/>
              </a:rPr>
              <a:t> la cuota de autónomos queda establecida por el </a:t>
            </a:r>
            <a:r>
              <a:rPr b="1" lang="en" sz="1000">
                <a:solidFill>
                  <a:srgbClr val="121212"/>
                </a:solidFill>
                <a:latin typeface="Raleway"/>
                <a:ea typeface="Raleway"/>
                <a:cs typeface="Raleway"/>
                <a:sym typeface="Raleway"/>
              </a:rPr>
              <a:t>sistema de </a:t>
            </a:r>
            <a:r>
              <a:rPr b="1" lang="en" sz="1000" u="sng">
                <a:solidFill>
                  <a:srgbClr val="141414"/>
                </a:solidFill>
                <a:latin typeface="Raleway"/>
                <a:ea typeface="Raleway"/>
                <a:cs typeface="Raleway"/>
                <a:sym typeface="Raleway"/>
                <a:hlinkClick r:id="rId3">
                  <a:extLst>
                    <a:ext uri="{A12FA001-AC4F-418D-AE19-62706E023703}">
                      <ahyp:hlinkClr val="tx"/>
                    </a:ext>
                  </a:extLst>
                </a:hlinkClick>
              </a:rPr>
              <a:t>cotización para autónomos</a:t>
            </a:r>
            <a:r>
              <a:rPr b="1" lang="en" sz="1000">
                <a:solidFill>
                  <a:srgbClr val="121212"/>
                </a:solidFill>
                <a:latin typeface="Raleway"/>
                <a:ea typeface="Raleway"/>
                <a:cs typeface="Raleway"/>
                <a:sym typeface="Raleway"/>
              </a:rPr>
              <a:t> en función de sus ingresos reales</a:t>
            </a:r>
            <a:r>
              <a:rPr lang="en" sz="1000">
                <a:solidFill>
                  <a:srgbClr val="121212"/>
                </a:solidFill>
                <a:latin typeface="Raleway"/>
                <a:ea typeface="Raleway"/>
                <a:cs typeface="Raleway"/>
                <a:sym typeface="Raleway"/>
              </a:rPr>
              <a:t>.</a:t>
            </a:r>
            <a:endParaRPr sz="1000">
              <a:solidFill>
                <a:srgbClr val="121212"/>
              </a:solidFill>
              <a:latin typeface="Raleway"/>
              <a:ea typeface="Raleway"/>
              <a:cs typeface="Raleway"/>
              <a:sym typeface="Raleway"/>
            </a:endParaRPr>
          </a:p>
          <a:p>
            <a:pPr indent="0" lvl="0" marL="0" rtl="0" algn="l">
              <a:lnSpc>
                <a:spcPct val="115000"/>
              </a:lnSpc>
              <a:spcBef>
                <a:spcPts val="1000"/>
              </a:spcBef>
              <a:spcAft>
                <a:spcPts val="0"/>
              </a:spcAft>
              <a:buNone/>
            </a:pPr>
            <a:r>
              <a:rPr lang="en" sz="1000">
                <a:solidFill>
                  <a:srgbClr val="121212"/>
                </a:solidFill>
                <a:latin typeface="Raleway"/>
                <a:ea typeface="Raleway"/>
                <a:cs typeface="Raleway"/>
                <a:sym typeface="Raleway"/>
              </a:rPr>
              <a:t>Así lo recoge el </a:t>
            </a:r>
            <a:r>
              <a:rPr lang="en" sz="1000" u="sng">
                <a:solidFill>
                  <a:srgbClr val="141414"/>
                </a:solidFill>
                <a:latin typeface="Raleway"/>
                <a:ea typeface="Raleway"/>
                <a:cs typeface="Raleway"/>
                <a:sym typeface="Raleway"/>
                <a:hlinkClick r:id="rId4">
                  <a:extLst>
                    <a:ext uri="{A12FA001-AC4F-418D-AE19-62706E023703}">
                      <ahyp:hlinkClr val="tx"/>
                    </a:ext>
                  </a:extLst>
                </a:hlinkClick>
              </a:rPr>
              <a:t>Real Decreto-ley 13/2022, de 26 de julio</a:t>
            </a:r>
            <a:r>
              <a:rPr lang="en" sz="1000">
                <a:solidFill>
                  <a:srgbClr val="121212"/>
                </a:solidFill>
                <a:latin typeface="Raleway"/>
                <a:ea typeface="Raleway"/>
                <a:cs typeface="Raleway"/>
                <a:sym typeface="Raleway"/>
              </a:rPr>
              <a:t>, por el que se establece un nuevo sistema de cotización para los trabajadores por cuenta propia o autónomos y se mejora la protección por cese de actividad.</a:t>
            </a:r>
            <a:endParaRPr sz="1000">
              <a:solidFill>
                <a:srgbClr val="121212"/>
              </a:solidFill>
              <a:latin typeface="Raleway"/>
              <a:ea typeface="Raleway"/>
              <a:cs typeface="Raleway"/>
              <a:sym typeface="Raleway"/>
            </a:endParaRPr>
          </a:p>
          <a:p>
            <a:pPr indent="0" lvl="0" marL="0" rtl="0" algn="l">
              <a:lnSpc>
                <a:spcPct val="115000"/>
              </a:lnSpc>
              <a:spcBef>
                <a:spcPts val="1000"/>
              </a:spcBef>
              <a:spcAft>
                <a:spcPts val="0"/>
              </a:spcAft>
              <a:buNone/>
            </a:pPr>
            <a:r>
              <a:rPr lang="en" sz="1000">
                <a:solidFill>
                  <a:srgbClr val="121212"/>
                </a:solidFill>
                <a:latin typeface="Raleway"/>
                <a:ea typeface="Raleway"/>
                <a:cs typeface="Raleway"/>
                <a:sym typeface="Raleway"/>
              </a:rPr>
              <a:t>De esta forma, el sistema de cotización de los autónomos pasa a ser un </a:t>
            </a:r>
            <a:r>
              <a:rPr b="1" lang="en" sz="1000">
                <a:solidFill>
                  <a:srgbClr val="121212"/>
                </a:solidFill>
                <a:latin typeface="Raleway"/>
                <a:ea typeface="Raleway"/>
                <a:cs typeface="Raleway"/>
                <a:sym typeface="Raleway"/>
              </a:rPr>
              <a:t>modelo progresivo de cuotas</a:t>
            </a:r>
            <a:r>
              <a:rPr lang="en" sz="1000">
                <a:solidFill>
                  <a:srgbClr val="121212"/>
                </a:solidFill>
                <a:latin typeface="Raleway"/>
                <a:ea typeface="Raleway"/>
                <a:cs typeface="Raleway"/>
                <a:sym typeface="Raleway"/>
              </a:rPr>
              <a:t> que se despliega durante 3 años, </a:t>
            </a:r>
            <a:r>
              <a:rPr b="1" lang="en" sz="1000">
                <a:solidFill>
                  <a:srgbClr val="121212"/>
                </a:solidFill>
                <a:latin typeface="Raleway"/>
                <a:ea typeface="Raleway"/>
                <a:cs typeface="Raleway"/>
                <a:sym typeface="Raleway"/>
              </a:rPr>
              <a:t>entre 2023 y 2025</a:t>
            </a:r>
            <a:r>
              <a:rPr lang="en" sz="1000">
                <a:solidFill>
                  <a:srgbClr val="121212"/>
                </a:solidFill>
                <a:latin typeface="Raleway"/>
                <a:ea typeface="Raleway"/>
                <a:cs typeface="Raleway"/>
                <a:sym typeface="Raleway"/>
              </a:rPr>
              <a:t>, en el que los autónomos con menos ingresos rebajan su cuota, mientras que se incrementa para los que más ganan.</a:t>
            </a:r>
            <a:endParaRPr sz="1000">
              <a:solidFill>
                <a:srgbClr val="121212"/>
              </a:solidFill>
              <a:latin typeface="Raleway"/>
              <a:ea typeface="Raleway"/>
              <a:cs typeface="Raleway"/>
              <a:sym typeface="Raleway"/>
            </a:endParaRPr>
          </a:p>
          <a:p>
            <a:pPr indent="0" lvl="0" marL="0" rtl="0" algn="l">
              <a:lnSpc>
                <a:spcPct val="115000"/>
              </a:lnSpc>
              <a:spcBef>
                <a:spcPts val="1000"/>
              </a:spcBef>
              <a:spcAft>
                <a:spcPts val="0"/>
              </a:spcAft>
              <a:buNone/>
            </a:pPr>
            <a:r>
              <a:rPr lang="en" sz="1000">
                <a:solidFill>
                  <a:srgbClr val="121212"/>
                </a:solidFill>
                <a:latin typeface="Raleway"/>
                <a:ea typeface="Raleway"/>
                <a:cs typeface="Raleway"/>
                <a:sym typeface="Raleway"/>
              </a:rPr>
              <a:t>Este sistema establece </a:t>
            </a:r>
            <a:r>
              <a:rPr b="1" lang="en" sz="1000">
                <a:solidFill>
                  <a:srgbClr val="121212"/>
                </a:solidFill>
                <a:latin typeface="Raleway"/>
                <a:ea typeface="Raleway"/>
                <a:cs typeface="Raleway"/>
                <a:sym typeface="Raleway"/>
              </a:rPr>
              <a:t>15 tramos de cotización</a:t>
            </a:r>
            <a:r>
              <a:rPr lang="en" sz="1000">
                <a:solidFill>
                  <a:srgbClr val="121212"/>
                </a:solidFill>
                <a:latin typeface="Raleway"/>
                <a:ea typeface="Raleway"/>
                <a:cs typeface="Raleway"/>
                <a:sym typeface="Raleway"/>
              </a:rPr>
              <a:t> en los que cada autónomo tiene que ubicarse en función de su previsión de ingresos.</a:t>
            </a:r>
            <a:endParaRPr sz="1000">
              <a:solidFill>
                <a:srgbClr val="121212"/>
              </a:solidFill>
              <a:latin typeface="Raleway"/>
              <a:ea typeface="Raleway"/>
              <a:cs typeface="Raleway"/>
              <a:sym typeface="Raleway"/>
            </a:endParaRPr>
          </a:p>
          <a:p>
            <a:pPr indent="0" lvl="0" marL="0" rtl="0" algn="l">
              <a:lnSpc>
                <a:spcPct val="115000"/>
              </a:lnSpc>
              <a:spcBef>
                <a:spcPts val="1000"/>
              </a:spcBef>
              <a:spcAft>
                <a:spcPts val="0"/>
              </a:spcAft>
              <a:buNone/>
            </a:pPr>
            <a:r>
              <a:rPr lang="en" sz="1000">
                <a:solidFill>
                  <a:srgbClr val="121212"/>
                </a:solidFill>
                <a:latin typeface="Raleway"/>
                <a:ea typeface="Raleway"/>
                <a:cs typeface="Raleway"/>
                <a:sym typeface="Raleway"/>
              </a:rPr>
              <a:t>Mientras que los primeros tramos suponen una rebaja de la cuota con respecto a la base mínima anterior, en los tramos más altos aumenta.</a:t>
            </a:r>
            <a:endParaRPr sz="1000">
              <a:solidFill>
                <a:srgbClr val="121212"/>
              </a:solidFill>
              <a:latin typeface="Raleway"/>
              <a:ea typeface="Raleway"/>
              <a:cs typeface="Raleway"/>
              <a:sym typeface="Raleway"/>
            </a:endParaRPr>
          </a:p>
          <a:p>
            <a:pPr indent="0" lvl="0" marL="0" rtl="0" algn="l">
              <a:lnSpc>
                <a:spcPct val="115000"/>
              </a:lnSpc>
              <a:spcBef>
                <a:spcPts val="1000"/>
              </a:spcBef>
              <a:spcAft>
                <a:spcPts val="0"/>
              </a:spcAft>
              <a:buNone/>
            </a:pPr>
            <a:r>
              <a:rPr lang="en" sz="1000">
                <a:solidFill>
                  <a:srgbClr val="121212"/>
                </a:solidFill>
                <a:latin typeface="Raleway"/>
                <a:ea typeface="Raleway"/>
                <a:cs typeface="Raleway"/>
                <a:sym typeface="Raleway"/>
              </a:rPr>
              <a:t>Este nuevo sistema establece las siguientes cuotas mensuales:</a:t>
            </a:r>
            <a:endParaRPr sz="1000">
              <a:solidFill>
                <a:srgbClr val="121212"/>
              </a:solidFill>
              <a:latin typeface="Raleway"/>
              <a:ea typeface="Raleway"/>
              <a:cs typeface="Raleway"/>
              <a:sym typeface="Raleway"/>
            </a:endParaRPr>
          </a:p>
          <a:p>
            <a:pPr indent="-292100" lvl="0" marL="876300" rtl="0" algn="l">
              <a:lnSpc>
                <a:spcPct val="115000"/>
              </a:lnSpc>
              <a:spcBef>
                <a:spcPts val="1000"/>
              </a:spcBef>
              <a:spcAft>
                <a:spcPts val="0"/>
              </a:spcAft>
              <a:buClr>
                <a:srgbClr val="121212"/>
              </a:buClr>
              <a:buSzPts val="1000"/>
              <a:buChar char="●"/>
            </a:pPr>
            <a:r>
              <a:rPr lang="en" sz="1000">
                <a:solidFill>
                  <a:srgbClr val="121212"/>
                </a:solidFill>
                <a:latin typeface="Raleway"/>
                <a:ea typeface="Raleway"/>
                <a:cs typeface="Raleway"/>
                <a:sym typeface="Raleway"/>
              </a:rPr>
              <a:t>Año </a:t>
            </a:r>
            <a:r>
              <a:rPr b="1" lang="en" sz="1000">
                <a:solidFill>
                  <a:srgbClr val="121212"/>
                </a:solidFill>
                <a:latin typeface="Raleway"/>
                <a:ea typeface="Raleway"/>
                <a:cs typeface="Raleway"/>
                <a:sym typeface="Raleway"/>
              </a:rPr>
              <a:t>2023</a:t>
            </a:r>
            <a:r>
              <a:rPr lang="en" sz="1000">
                <a:solidFill>
                  <a:srgbClr val="121212"/>
                </a:solidFill>
                <a:latin typeface="Raleway"/>
                <a:ea typeface="Raleway"/>
                <a:cs typeface="Raleway"/>
                <a:sym typeface="Raleway"/>
              </a:rPr>
              <a:t>: cuota </a:t>
            </a:r>
            <a:r>
              <a:rPr b="1" lang="en" sz="1000">
                <a:solidFill>
                  <a:srgbClr val="121212"/>
                </a:solidFill>
                <a:latin typeface="Raleway"/>
                <a:ea typeface="Raleway"/>
                <a:cs typeface="Raleway"/>
                <a:sym typeface="Raleway"/>
              </a:rPr>
              <a:t>mínima de 230 euros</a:t>
            </a:r>
            <a:r>
              <a:rPr lang="en" sz="1000">
                <a:solidFill>
                  <a:srgbClr val="121212"/>
                </a:solidFill>
                <a:latin typeface="Raleway"/>
                <a:ea typeface="Raleway"/>
                <a:cs typeface="Raleway"/>
                <a:sym typeface="Raleway"/>
              </a:rPr>
              <a:t> y </a:t>
            </a:r>
            <a:r>
              <a:rPr b="1" lang="en" sz="1000">
                <a:solidFill>
                  <a:srgbClr val="121212"/>
                </a:solidFill>
                <a:latin typeface="Raleway"/>
                <a:ea typeface="Raleway"/>
                <a:cs typeface="Raleway"/>
                <a:sym typeface="Raleway"/>
              </a:rPr>
              <a:t>máxima de 500 euros*</a:t>
            </a:r>
            <a:r>
              <a:rPr lang="en" sz="1000">
                <a:solidFill>
                  <a:srgbClr val="121212"/>
                </a:solidFill>
                <a:latin typeface="Raleway"/>
                <a:ea typeface="Raleway"/>
                <a:cs typeface="Raleway"/>
                <a:sym typeface="Raleway"/>
              </a:rPr>
              <a:t>.</a:t>
            </a:r>
            <a:br>
              <a:rPr lang="en" sz="1000">
                <a:solidFill>
                  <a:srgbClr val="121212"/>
                </a:solidFill>
                <a:latin typeface="Raleway"/>
                <a:ea typeface="Raleway"/>
                <a:cs typeface="Raleway"/>
                <a:sym typeface="Raleway"/>
              </a:rPr>
            </a:br>
            <a:endParaRPr sz="1000">
              <a:solidFill>
                <a:srgbClr val="121212"/>
              </a:solidFill>
              <a:latin typeface="Raleway"/>
              <a:ea typeface="Raleway"/>
              <a:cs typeface="Raleway"/>
              <a:sym typeface="Raleway"/>
            </a:endParaRPr>
          </a:p>
          <a:p>
            <a:pPr indent="-292100" lvl="0" marL="876300" rtl="0" algn="l">
              <a:lnSpc>
                <a:spcPct val="115000"/>
              </a:lnSpc>
              <a:spcBef>
                <a:spcPts val="1000"/>
              </a:spcBef>
              <a:spcAft>
                <a:spcPts val="0"/>
              </a:spcAft>
              <a:buClr>
                <a:srgbClr val="121212"/>
              </a:buClr>
              <a:buSzPts val="1000"/>
              <a:buChar char="●"/>
            </a:pPr>
            <a:r>
              <a:rPr lang="en" sz="1000">
                <a:solidFill>
                  <a:srgbClr val="121212"/>
                </a:solidFill>
                <a:latin typeface="Raleway"/>
                <a:ea typeface="Raleway"/>
                <a:cs typeface="Raleway"/>
                <a:sym typeface="Raleway"/>
              </a:rPr>
              <a:t>Año </a:t>
            </a:r>
            <a:r>
              <a:rPr b="1" lang="en" sz="1000">
                <a:solidFill>
                  <a:srgbClr val="121212"/>
                </a:solidFill>
                <a:latin typeface="Raleway"/>
                <a:ea typeface="Raleway"/>
                <a:cs typeface="Raleway"/>
                <a:sym typeface="Raleway"/>
              </a:rPr>
              <a:t>2024</a:t>
            </a:r>
            <a:r>
              <a:rPr lang="en" sz="1000">
                <a:solidFill>
                  <a:srgbClr val="121212"/>
                </a:solidFill>
                <a:latin typeface="Raleway"/>
                <a:ea typeface="Raleway"/>
                <a:cs typeface="Raleway"/>
                <a:sym typeface="Raleway"/>
              </a:rPr>
              <a:t>: cuota </a:t>
            </a:r>
            <a:r>
              <a:rPr b="1" lang="en" sz="1000">
                <a:solidFill>
                  <a:srgbClr val="121212"/>
                </a:solidFill>
                <a:latin typeface="Raleway"/>
                <a:ea typeface="Raleway"/>
                <a:cs typeface="Raleway"/>
                <a:sym typeface="Raleway"/>
              </a:rPr>
              <a:t>mínima de 225 euros</a:t>
            </a:r>
            <a:r>
              <a:rPr lang="en" sz="1000">
                <a:solidFill>
                  <a:srgbClr val="121212"/>
                </a:solidFill>
                <a:latin typeface="Raleway"/>
                <a:ea typeface="Raleway"/>
                <a:cs typeface="Raleway"/>
                <a:sym typeface="Raleway"/>
              </a:rPr>
              <a:t> y </a:t>
            </a:r>
            <a:r>
              <a:rPr b="1" lang="en" sz="1000">
                <a:solidFill>
                  <a:srgbClr val="121212"/>
                </a:solidFill>
                <a:latin typeface="Raleway"/>
                <a:ea typeface="Raleway"/>
                <a:cs typeface="Raleway"/>
                <a:sym typeface="Raleway"/>
              </a:rPr>
              <a:t>máxima de 530 euros*</a:t>
            </a:r>
            <a:r>
              <a:rPr lang="en" sz="1000">
                <a:solidFill>
                  <a:srgbClr val="121212"/>
                </a:solidFill>
                <a:latin typeface="Raleway"/>
                <a:ea typeface="Raleway"/>
                <a:cs typeface="Raleway"/>
                <a:sym typeface="Raleway"/>
              </a:rPr>
              <a:t>.</a:t>
            </a:r>
            <a:br>
              <a:rPr lang="en" sz="1000">
                <a:solidFill>
                  <a:srgbClr val="121212"/>
                </a:solidFill>
                <a:latin typeface="Raleway"/>
                <a:ea typeface="Raleway"/>
                <a:cs typeface="Raleway"/>
                <a:sym typeface="Raleway"/>
              </a:rPr>
            </a:br>
            <a:endParaRPr sz="1000">
              <a:solidFill>
                <a:srgbClr val="121212"/>
              </a:solidFill>
              <a:latin typeface="Raleway"/>
              <a:ea typeface="Raleway"/>
              <a:cs typeface="Raleway"/>
              <a:sym typeface="Raleway"/>
            </a:endParaRPr>
          </a:p>
          <a:p>
            <a:pPr indent="-292100" lvl="0" marL="876300" rtl="0" algn="l">
              <a:lnSpc>
                <a:spcPct val="115000"/>
              </a:lnSpc>
              <a:spcBef>
                <a:spcPts val="1000"/>
              </a:spcBef>
              <a:spcAft>
                <a:spcPts val="0"/>
              </a:spcAft>
              <a:buClr>
                <a:srgbClr val="121212"/>
              </a:buClr>
              <a:buSzPts val="1000"/>
              <a:buChar char="●"/>
            </a:pPr>
            <a:r>
              <a:rPr lang="en" sz="1000">
                <a:solidFill>
                  <a:srgbClr val="121212"/>
                </a:solidFill>
                <a:latin typeface="Raleway"/>
                <a:ea typeface="Raleway"/>
                <a:cs typeface="Raleway"/>
                <a:sym typeface="Raleway"/>
              </a:rPr>
              <a:t>Año </a:t>
            </a:r>
            <a:r>
              <a:rPr b="1" lang="en" sz="1000">
                <a:solidFill>
                  <a:srgbClr val="121212"/>
                </a:solidFill>
                <a:latin typeface="Raleway"/>
                <a:ea typeface="Raleway"/>
                <a:cs typeface="Raleway"/>
                <a:sym typeface="Raleway"/>
              </a:rPr>
              <a:t>2025</a:t>
            </a:r>
            <a:r>
              <a:rPr lang="en" sz="1000">
                <a:solidFill>
                  <a:srgbClr val="121212"/>
                </a:solidFill>
                <a:latin typeface="Raleway"/>
                <a:ea typeface="Raleway"/>
                <a:cs typeface="Raleway"/>
                <a:sym typeface="Raleway"/>
              </a:rPr>
              <a:t>: cuota </a:t>
            </a:r>
            <a:r>
              <a:rPr b="1" lang="en" sz="1000">
                <a:solidFill>
                  <a:srgbClr val="121212"/>
                </a:solidFill>
                <a:latin typeface="Raleway"/>
                <a:ea typeface="Raleway"/>
                <a:cs typeface="Raleway"/>
                <a:sym typeface="Raleway"/>
              </a:rPr>
              <a:t>mínima de 200 euros</a:t>
            </a:r>
            <a:r>
              <a:rPr lang="en" sz="1000">
                <a:solidFill>
                  <a:srgbClr val="121212"/>
                </a:solidFill>
                <a:latin typeface="Raleway"/>
                <a:ea typeface="Raleway"/>
                <a:cs typeface="Raleway"/>
                <a:sym typeface="Raleway"/>
              </a:rPr>
              <a:t> y </a:t>
            </a:r>
            <a:r>
              <a:rPr b="1" lang="en" sz="1000">
                <a:solidFill>
                  <a:srgbClr val="121212"/>
                </a:solidFill>
                <a:latin typeface="Raleway"/>
                <a:ea typeface="Raleway"/>
                <a:cs typeface="Raleway"/>
                <a:sym typeface="Raleway"/>
              </a:rPr>
              <a:t>máxima de 590 euros*</a:t>
            </a:r>
            <a:r>
              <a:rPr lang="en" sz="1000">
                <a:solidFill>
                  <a:srgbClr val="121212"/>
                </a:solidFill>
                <a:latin typeface="Raleway"/>
                <a:ea typeface="Raleway"/>
                <a:cs typeface="Raleway"/>
                <a:sym typeface="Raleway"/>
              </a:rPr>
              <a:t>.</a:t>
            </a:r>
            <a:endParaRPr sz="1000">
              <a:solidFill>
                <a:srgbClr val="121212"/>
              </a:solidFill>
              <a:latin typeface="Raleway"/>
              <a:ea typeface="Raleway"/>
              <a:cs typeface="Raleway"/>
              <a:sym typeface="Raleway"/>
            </a:endParaRPr>
          </a:p>
          <a:p>
            <a:pPr indent="0" lvl="0" marL="0" rtl="0" algn="l">
              <a:lnSpc>
                <a:spcPct val="115000"/>
              </a:lnSpc>
              <a:spcBef>
                <a:spcPts val="1000"/>
              </a:spcBef>
              <a:spcAft>
                <a:spcPts val="1000"/>
              </a:spcAft>
              <a:buNone/>
            </a:pPr>
            <a:r>
              <a:t/>
            </a:r>
            <a:endParaRPr sz="1000">
              <a:solidFill>
                <a:srgbClr val="121212"/>
              </a:solidFill>
              <a:latin typeface="Raleway"/>
              <a:ea typeface="Raleway"/>
              <a:cs typeface="Raleway"/>
              <a:sym typeface="Raleway"/>
            </a:endParaRPr>
          </a:p>
        </p:txBody>
      </p:sp>
      <p:sp>
        <p:nvSpPr>
          <p:cNvPr id="263" name="Google Shape;263;p33"/>
          <p:cNvSpPr txBox="1"/>
          <p:nvPr/>
        </p:nvSpPr>
        <p:spPr>
          <a:xfrm>
            <a:off x="5076900" y="123625"/>
            <a:ext cx="4067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highlight>
                  <a:schemeClr val="accent4"/>
                </a:highlight>
                <a:latin typeface="Karla"/>
                <a:ea typeface="Karla"/>
                <a:cs typeface="Karla"/>
                <a:sym typeface="Karla"/>
              </a:rPr>
              <a:t>CUOTA DE AUTÓNOMOS 2023</a:t>
            </a:r>
            <a:endParaRPr b="1">
              <a:highlight>
                <a:schemeClr val="accent4"/>
              </a:highlight>
              <a:latin typeface="Karla"/>
              <a:ea typeface="Karla"/>
              <a:cs typeface="Karla"/>
              <a:sym typeface="Karla"/>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34"/>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2.3. Cotización</a:t>
            </a:r>
            <a:endParaRPr/>
          </a:p>
        </p:txBody>
      </p:sp>
      <p:sp>
        <p:nvSpPr>
          <p:cNvPr id="269" name="Google Shape;269;p34"/>
          <p:cNvSpPr txBox="1"/>
          <p:nvPr>
            <p:ph idx="1" type="body"/>
          </p:nvPr>
        </p:nvSpPr>
        <p:spPr>
          <a:xfrm>
            <a:off x="513000" y="1332000"/>
            <a:ext cx="8345400" cy="3678300"/>
          </a:xfrm>
          <a:prstGeom prst="rect">
            <a:avLst/>
          </a:prstGeom>
        </p:spPr>
        <p:txBody>
          <a:bodyPr anchorCtr="0" anchor="t" bIns="91425" lIns="91425" spcFirstLastPara="1" rIns="91425" wrap="square" tIns="91425">
            <a:noAutofit/>
          </a:bodyPr>
          <a:lstStyle/>
          <a:p>
            <a:pPr indent="-292100" lvl="0" marL="457200" rtl="0" algn="l">
              <a:lnSpc>
                <a:spcPct val="150000"/>
              </a:lnSpc>
              <a:spcBef>
                <a:spcPts val="0"/>
              </a:spcBef>
              <a:spcAft>
                <a:spcPts val="0"/>
              </a:spcAft>
              <a:buClr>
                <a:schemeClr val="accent4"/>
              </a:buClr>
              <a:buSzPts val="1000"/>
              <a:buChar char="◆"/>
            </a:pPr>
            <a:r>
              <a:rPr lang="en" sz="1000">
                <a:solidFill>
                  <a:srgbClr val="1A1A1A"/>
                </a:solidFill>
              </a:rPr>
              <a:t>Formar parte del RETA exige obliga al pago mensual de la cuota de cotización. Esta depende de la base de cotización que se elija. </a:t>
            </a:r>
            <a:endParaRPr sz="1000">
              <a:solidFill>
                <a:srgbClr val="1A1A1A"/>
              </a:solidFill>
            </a:endParaRPr>
          </a:p>
          <a:p>
            <a:pPr indent="-292100" lvl="0" marL="457200" rtl="0" algn="l">
              <a:lnSpc>
                <a:spcPct val="150000"/>
              </a:lnSpc>
              <a:spcBef>
                <a:spcPts val="1000"/>
              </a:spcBef>
              <a:spcAft>
                <a:spcPts val="0"/>
              </a:spcAft>
              <a:buClr>
                <a:schemeClr val="accent4"/>
              </a:buClr>
              <a:buSzPts val="1000"/>
              <a:buChar char="◆"/>
            </a:pPr>
            <a:r>
              <a:rPr lang="en" sz="1000">
                <a:solidFill>
                  <a:srgbClr val="1A1A1A"/>
                </a:solidFill>
              </a:rPr>
              <a:t>Las bases de cotización constan de una mínima y una máxima, que el Gobierno fija por decreto cada año. </a:t>
            </a:r>
            <a:r>
              <a:rPr lang="en" sz="1000">
                <a:solidFill>
                  <a:srgbClr val="121212"/>
                </a:solidFill>
              </a:rPr>
              <a:t>El </a:t>
            </a:r>
            <a:r>
              <a:rPr b="1" lang="en" sz="1000">
                <a:solidFill>
                  <a:srgbClr val="121212"/>
                </a:solidFill>
              </a:rPr>
              <a:t>tipo de cotización para los autónomos</a:t>
            </a:r>
            <a:r>
              <a:rPr lang="en" sz="1000">
                <a:solidFill>
                  <a:srgbClr val="121212"/>
                </a:solidFill>
              </a:rPr>
              <a:t> durante </a:t>
            </a:r>
            <a:r>
              <a:rPr b="1" lang="en" sz="1000">
                <a:solidFill>
                  <a:srgbClr val="121212"/>
                </a:solidFill>
              </a:rPr>
              <a:t>2022</a:t>
            </a:r>
            <a:r>
              <a:rPr lang="en" sz="1000">
                <a:solidFill>
                  <a:srgbClr val="121212"/>
                </a:solidFill>
              </a:rPr>
              <a:t> es del </a:t>
            </a:r>
            <a:r>
              <a:rPr b="1" lang="en" sz="1000">
                <a:solidFill>
                  <a:srgbClr val="121212"/>
                </a:solidFill>
              </a:rPr>
              <a:t>30,6%</a:t>
            </a:r>
            <a:r>
              <a:rPr lang="en" sz="1000">
                <a:solidFill>
                  <a:srgbClr val="121212"/>
                </a:solidFill>
              </a:rPr>
              <a:t>, con unos leves incrementos en las cotizaciones profesionales y por cese de actividad, que quedan:</a:t>
            </a:r>
            <a:endParaRPr sz="1000">
              <a:solidFill>
                <a:srgbClr val="121212"/>
              </a:solidFill>
            </a:endParaRPr>
          </a:p>
          <a:p>
            <a:pPr indent="-196850" lvl="0" marL="876300" rtl="0" algn="l">
              <a:lnSpc>
                <a:spcPct val="115000"/>
              </a:lnSpc>
              <a:spcBef>
                <a:spcPts val="1000"/>
              </a:spcBef>
              <a:spcAft>
                <a:spcPts val="0"/>
              </a:spcAft>
              <a:buClr>
                <a:schemeClr val="accent4"/>
              </a:buClr>
              <a:buSzPts val="1000"/>
              <a:buFont typeface="Karla"/>
              <a:buChar char="●"/>
            </a:pPr>
            <a:r>
              <a:rPr lang="en" sz="1000">
                <a:solidFill>
                  <a:srgbClr val="121212"/>
                </a:solidFill>
              </a:rPr>
              <a:t>Para las contingencias comunes: 28,3%.</a:t>
            </a:r>
            <a:endParaRPr sz="1000">
              <a:solidFill>
                <a:srgbClr val="121212"/>
              </a:solidFill>
            </a:endParaRPr>
          </a:p>
          <a:p>
            <a:pPr indent="-196850" lvl="0" marL="876300" rtl="0" algn="l">
              <a:lnSpc>
                <a:spcPct val="115000"/>
              </a:lnSpc>
              <a:spcBef>
                <a:spcPts val="0"/>
              </a:spcBef>
              <a:spcAft>
                <a:spcPts val="0"/>
              </a:spcAft>
              <a:buClr>
                <a:schemeClr val="accent4"/>
              </a:buClr>
              <a:buSzPts val="1000"/>
              <a:buFont typeface="Karla"/>
              <a:buChar char="●"/>
            </a:pPr>
            <a:r>
              <a:rPr lang="en" sz="1000">
                <a:solidFill>
                  <a:srgbClr val="121212"/>
                </a:solidFill>
              </a:rPr>
              <a:t>Para las contingencias profesionales: 1,3%.</a:t>
            </a:r>
            <a:endParaRPr sz="1000">
              <a:solidFill>
                <a:srgbClr val="121212"/>
              </a:solidFill>
            </a:endParaRPr>
          </a:p>
          <a:p>
            <a:pPr indent="-196850" lvl="0" marL="876300" rtl="0" algn="l">
              <a:lnSpc>
                <a:spcPct val="115000"/>
              </a:lnSpc>
              <a:spcBef>
                <a:spcPts val="0"/>
              </a:spcBef>
              <a:spcAft>
                <a:spcPts val="0"/>
              </a:spcAft>
              <a:buClr>
                <a:schemeClr val="accent4"/>
              </a:buClr>
              <a:buSzPts val="1000"/>
              <a:buFont typeface="Karla"/>
              <a:buChar char="●"/>
            </a:pPr>
            <a:r>
              <a:rPr lang="en" sz="1000">
                <a:solidFill>
                  <a:srgbClr val="121212"/>
                </a:solidFill>
              </a:rPr>
              <a:t>Por cese de actividad: 0,9%.</a:t>
            </a:r>
            <a:endParaRPr sz="1000">
              <a:solidFill>
                <a:srgbClr val="121212"/>
              </a:solidFill>
            </a:endParaRPr>
          </a:p>
          <a:p>
            <a:pPr indent="-196850" lvl="0" marL="876300" rtl="0" algn="l">
              <a:lnSpc>
                <a:spcPct val="115000"/>
              </a:lnSpc>
              <a:spcBef>
                <a:spcPts val="0"/>
              </a:spcBef>
              <a:spcAft>
                <a:spcPts val="0"/>
              </a:spcAft>
              <a:buClr>
                <a:schemeClr val="accent4"/>
              </a:buClr>
              <a:buSzPts val="1000"/>
              <a:buFont typeface="Karla"/>
              <a:buChar char="●"/>
            </a:pPr>
            <a:r>
              <a:rPr lang="en" sz="1000">
                <a:solidFill>
                  <a:srgbClr val="121212"/>
                </a:solidFill>
              </a:rPr>
              <a:t>Por formación profesional: 0,1%.</a:t>
            </a:r>
            <a:endParaRPr sz="1000">
              <a:solidFill>
                <a:srgbClr val="121212"/>
              </a:solidFill>
            </a:endParaRPr>
          </a:p>
          <a:p>
            <a:pPr indent="0" lvl="0" marL="457200" rtl="0" algn="l">
              <a:lnSpc>
                <a:spcPct val="115000"/>
              </a:lnSpc>
              <a:spcBef>
                <a:spcPts val="0"/>
              </a:spcBef>
              <a:spcAft>
                <a:spcPts val="0"/>
              </a:spcAft>
              <a:buNone/>
            </a:pPr>
            <a:r>
              <a:t/>
            </a:r>
            <a:endParaRPr sz="1000">
              <a:solidFill>
                <a:srgbClr val="121212"/>
              </a:solidFill>
            </a:endParaRPr>
          </a:p>
          <a:p>
            <a:pPr indent="-292100" lvl="0" marL="457200" rtl="0" algn="l">
              <a:lnSpc>
                <a:spcPct val="150000"/>
              </a:lnSpc>
              <a:spcBef>
                <a:spcPts val="0"/>
              </a:spcBef>
              <a:spcAft>
                <a:spcPts val="0"/>
              </a:spcAft>
              <a:buClr>
                <a:schemeClr val="accent4"/>
              </a:buClr>
              <a:buSzPts val="1000"/>
              <a:buChar char="◆"/>
            </a:pPr>
            <a:r>
              <a:rPr lang="en" sz="1000">
                <a:solidFill>
                  <a:srgbClr val="121212"/>
                </a:solidFill>
              </a:rPr>
              <a:t>La cuota de autónomos a pagar en 2022, para la base mínima, incluida la incapacidad temporal, el cese de actividad y la formación continua es el 30,6% de 966,6 euros, lo que supone 294 euros.</a:t>
            </a:r>
            <a:endParaRPr sz="1000">
              <a:solidFill>
                <a:srgbClr val="1A1A1A"/>
              </a:solidFill>
            </a:endParaRPr>
          </a:p>
          <a:p>
            <a:pPr indent="-292100" lvl="0" marL="457200" rtl="0" algn="l">
              <a:lnSpc>
                <a:spcPct val="150000"/>
              </a:lnSpc>
              <a:spcBef>
                <a:spcPts val="1000"/>
              </a:spcBef>
              <a:spcAft>
                <a:spcPts val="0"/>
              </a:spcAft>
              <a:buClr>
                <a:schemeClr val="accent4"/>
              </a:buClr>
              <a:buSzPts val="1000"/>
              <a:buChar char="◆"/>
            </a:pPr>
            <a:r>
              <a:rPr lang="en" sz="1000">
                <a:solidFill>
                  <a:srgbClr val="121212"/>
                </a:solidFill>
              </a:rPr>
              <a:t>En las situaciones de incapacidad temporal, el </a:t>
            </a:r>
            <a:r>
              <a:rPr b="1" lang="en" sz="1000">
                <a:solidFill>
                  <a:srgbClr val="121212"/>
                </a:solidFill>
              </a:rPr>
              <a:t>autónomo deja de pagar la cuota de autónomos a partir de los 61 días de baja.</a:t>
            </a:r>
            <a:r>
              <a:rPr lang="en" sz="1000">
                <a:solidFill>
                  <a:srgbClr val="121212"/>
                </a:solidFill>
              </a:rPr>
              <a:t> </a:t>
            </a:r>
            <a:endParaRPr sz="1000">
              <a:solidFill>
                <a:srgbClr val="121212"/>
              </a:solidFill>
            </a:endParaRPr>
          </a:p>
          <a:p>
            <a:pPr indent="-292100" lvl="0" marL="457200" rtl="0" algn="l">
              <a:lnSpc>
                <a:spcPct val="150000"/>
              </a:lnSpc>
              <a:spcBef>
                <a:spcPts val="1000"/>
              </a:spcBef>
              <a:spcAft>
                <a:spcPts val="0"/>
              </a:spcAft>
              <a:buClr>
                <a:schemeClr val="accent4"/>
              </a:buClr>
              <a:buSzPts val="1000"/>
              <a:buChar char="◆"/>
            </a:pPr>
            <a:r>
              <a:rPr lang="en" sz="1000">
                <a:solidFill>
                  <a:srgbClr val="121212"/>
                </a:solidFill>
              </a:rPr>
              <a:t>Tampoco pagan cuota de autónomos las madres y los padres que disfruten de su baja de maternidad o paternidad a los que se les bonifica el 100% de la cuota sin necesidad de contratación. </a:t>
            </a:r>
            <a:endParaRPr sz="1000">
              <a:solidFill>
                <a:srgbClr val="1A1A1A"/>
              </a:solidFill>
            </a:endParaRPr>
          </a:p>
          <a:p>
            <a:pPr indent="0" lvl="0" marL="457200" rtl="0" algn="l">
              <a:lnSpc>
                <a:spcPct val="115000"/>
              </a:lnSpc>
              <a:spcBef>
                <a:spcPts val="1000"/>
              </a:spcBef>
              <a:spcAft>
                <a:spcPts val="0"/>
              </a:spcAft>
              <a:buNone/>
            </a:pPr>
            <a:r>
              <a:t/>
            </a:r>
            <a:endParaRPr sz="1000">
              <a:solidFill>
                <a:srgbClr val="121212"/>
              </a:solidFill>
            </a:endParaRPr>
          </a:p>
          <a:p>
            <a:pPr indent="0" lvl="0" marL="457200" rtl="0" algn="l">
              <a:lnSpc>
                <a:spcPct val="150000"/>
              </a:lnSpc>
              <a:spcBef>
                <a:spcPts val="0"/>
              </a:spcBef>
              <a:spcAft>
                <a:spcPts val="0"/>
              </a:spcAft>
              <a:buNone/>
            </a:pPr>
            <a:r>
              <a:t/>
            </a:r>
            <a:endParaRPr sz="1000">
              <a:solidFill>
                <a:srgbClr val="1A1A1A"/>
              </a:solidFill>
            </a:endParaRPr>
          </a:p>
          <a:p>
            <a:pPr indent="0" lvl="0" marL="914400" rtl="0" algn="l">
              <a:lnSpc>
                <a:spcPct val="150000"/>
              </a:lnSpc>
              <a:spcBef>
                <a:spcPts val="1000"/>
              </a:spcBef>
              <a:spcAft>
                <a:spcPts val="1000"/>
              </a:spcAft>
              <a:buNone/>
            </a:pPr>
            <a:r>
              <a:t/>
            </a:r>
            <a:endParaRPr sz="1000"/>
          </a:p>
        </p:txBody>
      </p:sp>
      <p:sp>
        <p:nvSpPr>
          <p:cNvPr id="270" name="Google Shape;270;p34"/>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5"/>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276" name="Google Shape;276;p35"/>
          <p:cNvSpPr txBox="1"/>
          <p:nvPr/>
        </p:nvSpPr>
        <p:spPr>
          <a:xfrm>
            <a:off x="1290600" y="1528275"/>
            <a:ext cx="6562800" cy="33309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3800"/>
              </a:spcBef>
              <a:spcAft>
                <a:spcPts val="0"/>
              </a:spcAft>
              <a:buNone/>
            </a:pPr>
            <a:r>
              <a:rPr b="1" lang="en" sz="1700">
                <a:solidFill>
                  <a:srgbClr val="121212"/>
                </a:solidFill>
                <a:highlight>
                  <a:schemeClr val="accent4"/>
                </a:highlight>
                <a:latin typeface="Karla"/>
                <a:ea typeface="Karla"/>
                <a:cs typeface="Karla"/>
                <a:sym typeface="Karla"/>
              </a:rPr>
              <a:t>Bases y Tipos de Cotización del autónomo para el año 2023</a:t>
            </a:r>
            <a:endParaRPr b="1" sz="1700">
              <a:solidFill>
                <a:srgbClr val="121212"/>
              </a:solidFill>
              <a:highlight>
                <a:schemeClr val="accent4"/>
              </a:highlight>
              <a:latin typeface="Karla"/>
              <a:ea typeface="Karla"/>
              <a:cs typeface="Karla"/>
              <a:sym typeface="Karla"/>
            </a:endParaRPr>
          </a:p>
          <a:p>
            <a:pPr indent="-285750" lvl="0" marL="1333500" rtl="0" algn="l">
              <a:lnSpc>
                <a:spcPct val="150000"/>
              </a:lnSpc>
              <a:spcBef>
                <a:spcPts val="2300"/>
              </a:spcBef>
              <a:spcAft>
                <a:spcPts val="0"/>
              </a:spcAft>
              <a:buClr>
                <a:schemeClr val="accent5"/>
              </a:buClr>
              <a:buSzPts val="900"/>
              <a:buFont typeface="Karla"/>
              <a:buChar char="➔"/>
            </a:pPr>
            <a:r>
              <a:rPr lang="en" sz="1100">
                <a:solidFill>
                  <a:srgbClr val="121212"/>
                </a:solidFill>
                <a:latin typeface="Karla"/>
                <a:ea typeface="Karla"/>
                <a:cs typeface="Karla"/>
                <a:sym typeface="Karla"/>
              </a:rPr>
              <a:t>Base Mínima: 751,63 euros.</a:t>
            </a:r>
            <a:endParaRPr sz="1100">
              <a:solidFill>
                <a:srgbClr val="121212"/>
              </a:solidFill>
              <a:latin typeface="Karla"/>
              <a:ea typeface="Karla"/>
              <a:cs typeface="Karla"/>
              <a:sym typeface="Karla"/>
            </a:endParaRPr>
          </a:p>
          <a:p>
            <a:pPr indent="-285750" lvl="0" marL="1333500" rtl="0" algn="l">
              <a:lnSpc>
                <a:spcPct val="150000"/>
              </a:lnSpc>
              <a:spcBef>
                <a:spcPts val="0"/>
              </a:spcBef>
              <a:spcAft>
                <a:spcPts val="0"/>
              </a:spcAft>
              <a:buClr>
                <a:schemeClr val="accent5"/>
              </a:buClr>
              <a:buSzPts val="900"/>
              <a:buFont typeface="Karla"/>
              <a:buChar char="➔"/>
            </a:pPr>
            <a:r>
              <a:rPr lang="en" sz="1100">
                <a:solidFill>
                  <a:srgbClr val="121212"/>
                </a:solidFill>
                <a:latin typeface="Karla"/>
                <a:ea typeface="Karla"/>
                <a:cs typeface="Karla"/>
                <a:sym typeface="Karla"/>
              </a:rPr>
              <a:t>Base Máxima: 4.139,4 euros.</a:t>
            </a:r>
            <a:endParaRPr sz="1100">
              <a:solidFill>
                <a:srgbClr val="121212"/>
              </a:solidFill>
              <a:latin typeface="Karla"/>
              <a:ea typeface="Karla"/>
              <a:cs typeface="Karla"/>
              <a:sym typeface="Karla"/>
            </a:endParaRPr>
          </a:p>
          <a:p>
            <a:pPr indent="-285750" lvl="0" marL="1333500" rtl="0" algn="l">
              <a:lnSpc>
                <a:spcPct val="150000"/>
              </a:lnSpc>
              <a:spcBef>
                <a:spcPts val="0"/>
              </a:spcBef>
              <a:spcAft>
                <a:spcPts val="0"/>
              </a:spcAft>
              <a:buClr>
                <a:schemeClr val="accent5"/>
              </a:buClr>
              <a:buSzPts val="900"/>
              <a:buFont typeface="Karla"/>
              <a:buChar char="➔"/>
            </a:pPr>
            <a:r>
              <a:rPr lang="en" sz="1200">
                <a:solidFill>
                  <a:srgbClr val="202124"/>
                </a:solidFill>
                <a:latin typeface="Karla"/>
                <a:ea typeface="Karla"/>
                <a:cs typeface="Karla"/>
                <a:sym typeface="Karla"/>
              </a:rPr>
              <a:t>Por contingencias comunes: 28,30%.</a:t>
            </a:r>
            <a:endParaRPr sz="1200">
              <a:solidFill>
                <a:srgbClr val="202124"/>
              </a:solidFill>
              <a:latin typeface="Karla"/>
              <a:ea typeface="Karla"/>
              <a:cs typeface="Karla"/>
              <a:sym typeface="Karla"/>
            </a:endParaRPr>
          </a:p>
          <a:p>
            <a:pPr indent="-285750" lvl="0" marL="1333500" rtl="0" algn="l">
              <a:lnSpc>
                <a:spcPct val="150000"/>
              </a:lnSpc>
              <a:spcBef>
                <a:spcPts val="0"/>
              </a:spcBef>
              <a:spcAft>
                <a:spcPts val="0"/>
              </a:spcAft>
              <a:buClr>
                <a:schemeClr val="accent5"/>
              </a:buClr>
              <a:buSzPts val="900"/>
              <a:buFont typeface="Karla"/>
              <a:buChar char="➔"/>
            </a:pPr>
            <a:r>
              <a:rPr lang="en" sz="1200">
                <a:solidFill>
                  <a:srgbClr val="202124"/>
                </a:solidFill>
                <a:latin typeface="Karla"/>
                <a:ea typeface="Karla"/>
                <a:cs typeface="Karla"/>
                <a:sym typeface="Karla"/>
              </a:rPr>
              <a:t>Por contingencias profesionales: 1,3%.</a:t>
            </a:r>
            <a:endParaRPr sz="1200">
              <a:solidFill>
                <a:srgbClr val="202124"/>
              </a:solidFill>
              <a:latin typeface="Karla"/>
              <a:ea typeface="Karla"/>
              <a:cs typeface="Karla"/>
              <a:sym typeface="Karla"/>
            </a:endParaRPr>
          </a:p>
          <a:p>
            <a:pPr indent="-285750" lvl="0" marL="1333500" rtl="0" algn="l">
              <a:lnSpc>
                <a:spcPct val="150000"/>
              </a:lnSpc>
              <a:spcBef>
                <a:spcPts val="0"/>
              </a:spcBef>
              <a:spcAft>
                <a:spcPts val="0"/>
              </a:spcAft>
              <a:buClr>
                <a:schemeClr val="accent5"/>
              </a:buClr>
              <a:buSzPts val="900"/>
              <a:buFont typeface="Karla"/>
              <a:buChar char="➔"/>
            </a:pPr>
            <a:r>
              <a:rPr lang="en" sz="1200">
                <a:solidFill>
                  <a:srgbClr val="202124"/>
                </a:solidFill>
                <a:latin typeface="Karla"/>
                <a:ea typeface="Karla"/>
                <a:cs typeface="Karla"/>
                <a:sym typeface="Karla"/>
              </a:rPr>
              <a:t>Por cese de actividad: 0,9%.</a:t>
            </a:r>
            <a:endParaRPr sz="1200">
              <a:solidFill>
                <a:srgbClr val="202124"/>
              </a:solidFill>
              <a:latin typeface="Karla"/>
              <a:ea typeface="Karla"/>
              <a:cs typeface="Karla"/>
              <a:sym typeface="Karla"/>
            </a:endParaRPr>
          </a:p>
          <a:p>
            <a:pPr indent="-285750" lvl="0" marL="1333500" rtl="0" algn="l">
              <a:lnSpc>
                <a:spcPct val="150000"/>
              </a:lnSpc>
              <a:spcBef>
                <a:spcPts val="0"/>
              </a:spcBef>
              <a:spcAft>
                <a:spcPts val="0"/>
              </a:spcAft>
              <a:buClr>
                <a:schemeClr val="accent5"/>
              </a:buClr>
              <a:buSzPts val="900"/>
              <a:buFont typeface="Karla"/>
              <a:buChar char="➔"/>
            </a:pPr>
            <a:r>
              <a:rPr lang="en" sz="1200">
                <a:solidFill>
                  <a:srgbClr val="202124"/>
                </a:solidFill>
                <a:latin typeface="Karla"/>
                <a:ea typeface="Karla"/>
                <a:cs typeface="Karla"/>
                <a:sym typeface="Karla"/>
              </a:rPr>
              <a:t>Por formación profesional: 0,1%.</a:t>
            </a:r>
            <a:endParaRPr sz="1200">
              <a:solidFill>
                <a:srgbClr val="202124"/>
              </a:solidFill>
              <a:latin typeface="Karla"/>
              <a:ea typeface="Karla"/>
              <a:cs typeface="Karla"/>
              <a:sym typeface="Karla"/>
            </a:endParaRPr>
          </a:p>
          <a:p>
            <a:pPr indent="-285750" lvl="0" marL="1333500" rtl="0" algn="l">
              <a:lnSpc>
                <a:spcPct val="150000"/>
              </a:lnSpc>
              <a:spcBef>
                <a:spcPts val="0"/>
              </a:spcBef>
              <a:spcAft>
                <a:spcPts val="0"/>
              </a:spcAft>
              <a:buClr>
                <a:schemeClr val="accent5"/>
              </a:buClr>
              <a:buSzPts val="900"/>
              <a:buFont typeface="Karla"/>
              <a:buChar char="➔"/>
            </a:pPr>
            <a:r>
              <a:rPr lang="en" sz="1200">
                <a:solidFill>
                  <a:srgbClr val="202124"/>
                </a:solidFill>
                <a:latin typeface="Karla"/>
                <a:ea typeface="Karla"/>
                <a:cs typeface="Karla"/>
                <a:sym typeface="Karla"/>
              </a:rPr>
              <a:t>Por Mecanismo de Equidad Intergeneracional (MEI): 0,6%.</a:t>
            </a:r>
            <a:endParaRPr sz="1200">
              <a:solidFill>
                <a:srgbClr val="202124"/>
              </a:solidFill>
              <a:latin typeface="Karla"/>
              <a:ea typeface="Karla"/>
              <a:cs typeface="Karla"/>
              <a:sym typeface="Karla"/>
            </a:endParaRPr>
          </a:p>
          <a:p>
            <a:pPr indent="0" lvl="0" marL="914400" rtl="0" algn="l">
              <a:lnSpc>
                <a:spcPct val="150000"/>
              </a:lnSpc>
              <a:spcBef>
                <a:spcPts val="3700"/>
              </a:spcBef>
              <a:spcAft>
                <a:spcPts val="3700"/>
              </a:spcAft>
              <a:buNone/>
            </a:pPr>
            <a:r>
              <a:t/>
            </a:r>
            <a:endParaRPr sz="1100">
              <a:solidFill>
                <a:srgbClr val="121212"/>
              </a:solidFill>
              <a:latin typeface="Karla"/>
              <a:ea typeface="Karla"/>
              <a:cs typeface="Karla"/>
              <a:sym typeface="Karla"/>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6"/>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2.4. Bonificaciones</a:t>
            </a:r>
            <a:endParaRPr/>
          </a:p>
        </p:txBody>
      </p:sp>
      <p:sp>
        <p:nvSpPr>
          <p:cNvPr id="282" name="Google Shape;282;p36"/>
          <p:cNvSpPr txBox="1"/>
          <p:nvPr>
            <p:ph idx="1" type="body"/>
          </p:nvPr>
        </p:nvSpPr>
        <p:spPr>
          <a:xfrm>
            <a:off x="609600" y="1465050"/>
            <a:ext cx="8029500" cy="3327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rgbClr val="1A1A1A"/>
                </a:solidFill>
              </a:rPr>
              <a:t>Existen determinadas bonificaciones para autónomos en el RETA siempre y cuando se cumplan determinados requisitos: </a:t>
            </a:r>
            <a:endParaRPr sz="1000">
              <a:solidFill>
                <a:srgbClr val="1A1A1A"/>
              </a:solidFill>
            </a:endParaRPr>
          </a:p>
          <a:p>
            <a:pPr indent="-292100" lvl="0" marL="571500" rtl="0" algn="l">
              <a:lnSpc>
                <a:spcPct val="115000"/>
              </a:lnSpc>
              <a:spcBef>
                <a:spcPts val="1000"/>
              </a:spcBef>
              <a:spcAft>
                <a:spcPts val="0"/>
              </a:spcAft>
              <a:buClr>
                <a:schemeClr val="accent4"/>
              </a:buClr>
              <a:buSzPts val="1000"/>
              <a:buFont typeface="Karla"/>
              <a:buChar char="●"/>
            </a:pPr>
            <a:r>
              <a:rPr b="1" lang="en" sz="1000">
                <a:solidFill>
                  <a:srgbClr val="1A1A1A"/>
                </a:solidFill>
              </a:rPr>
              <a:t>Tarifa plana de 80 euros. </a:t>
            </a:r>
            <a:r>
              <a:rPr lang="en" sz="1000">
                <a:solidFill>
                  <a:srgbClr val="1A1A1A"/>
                </a:solidFill>
              </a:rPr>
              <a:t>Pensada para autónomos que empiezan. Consiste en el pago de 50 euros mensuales por la cuota mínima durante los primeros 12 meses de actividad. </a:t>
            </a:r>
            <a:endParaRPr sz="1000">
              <a:solidFill>
                <a:srgbClr val="1A1A1A"/>
              </a:solidFill>
            </a:endParaRPr>
          </a:p>
          <a:p>
            <a:pPr indent="-292100" lvl="0" marL="571500" rtl="0" algn="l">
              <a:lnSpc>
                <a:spcPct val="115000"/>
              </a:lnSpc>
              <a:spcBef>
                <a:spcPts val="1000"/>
              </a:spcBef>
              <a:spcAft>
                <a:spcPts val="0"/>
              </a:spcAft>
              <a:buClr>
                <a:schemeClr val="accent4"/>
              </a:buClr>
              <a:buSzPts val="1000"/>
              <a:buFont typeface="Karla"/>
              <a:buChar char="●"/>
            </a:pPr>
            <a:r>
              <a:rPr b="1" lang="en" sz="1000">
                <a:solidFill>
                  <a:srgbClr val="1A1A1A"/>
                </a:solidFill>
              </a:rPr>
              <a:t>Bonificaciones para autónomos jóvenes</a:t>
            </a:r>
            <a:r>
              <a:rPr lang="en" sz="1000">
                <a:solidFill>
                  <a:srgbClr val="1A1A1A"/>
                </a:solidFill>
              </a:rPr>
              <a:t> (mujeres menores de 35 años y varones menores de 30). Consiste en una reducción sobre la cuota de contingencias comunes durante los 12 meses después al fin de la tarifa plana.</a:t>
            </a:r>
            <a:endParaRPr sz="1000">
              <a:solidFill>
                <a:srgbClr val="1A1A1A"/>
              </a:solidFill>
            </a:endParaRPr>
          </a:p>
          <a:p>
            <a:pPr indent="-292100" lvl="0" marL="571500" rtl="0" algn="l">
              <a:lnSpc>
                <a:spcPct val="115000"/>
              </a:lnSpc>
              <a:spcBef>
                <a:spcPts val="1000"/>
              </a:spcBef>
              <a:spcAft>
                <a:spcPts val="0"/>
              </a:spcAft>
              <a:buClr>
                <a:schemeClr val="accent4"/>
              </a:buClr>
              <a:buSzPts val="1000"/>
              <a:buFont typeface="Karla"/>
              <a:buChar char="●"/>
            </a:pPr>
            <a:r>
              <a:rPr b="1" lang="en" sz="1000">
                <a:solidFill>
                  <a:srgbClr val="1A1A1A"/>
                </a:solidFill>
              </a:rPr>
              <a:t>100% de bonificación </a:t>
            </a:r>
            <a:r>
              <a:rPr lang="en" sz="1000">
                <a:solidFill>
                  <a:srgbClr val="1A1A1A"/>
                </a:solidFill>
              </a:rPr>
              <a:t>para autónomos que cuidan de menores o dependientes durante 12 meses.</a:t>
            </a:r>
            <a:endParaRPr sz="1000">
              <a:solidFill>
                <a:srgbClr val="1A1A1A"/>
              </a:solidFill>
            </a:endParaRPr>
          </a:p>
          <a:p>
            <a:pPr indent="-292100" lvl="0" marL="571500" rtl="0" algn="l">
              <a:lnSpc>
                <a:spcPct val="115000"/>
              </a:lnSpc>
              <a:spcBef>
                <a:spcPts val="1000"/>
              </a:spcBef>
              <a:spcAft>
                <a:spcPts val="0"/>
              </a:spcAft>
              <a:buClr>
                <a:schemeClr val="accent4"/>
              </a:buClr>
              <a:buSzPts val="1000"/>
              <a:buFont typeface="Karla"/>
              <a:buChar char="●"/>
            </a:pPr>
            <a:r>
              <a:rPr b="1" lang="en" sz="1000">
                <a:solidFill>
                  <a:srgbClr val="1A1A1A"/>
                </a:solidFill>
              </a:rPr>
              <a:t>50% de bonificación</a:t>
            </a:r>
            <a:r>
              <a:rPr lang="en" sz="1000">
                <a:solidFill>
                  <a:srgbClr val="1A1A1A"/>
                </a:solidFill>
              </a:rPr>
              <a:t> para autónomos en régimen de pluriactividad durante los 18 primeros meses.</a:t>
            </a:r>
            <a:endParaRPr sz="1000">
              <a:solidFill>
                <a:srgbClr val="1A1A1A"/>
              </a:solidFill>
            </a:endParaRPr>
          </a:p>
          <a:p>
            <a:pPr indent="-292100" lvl="0" marL="571500" rtl="0" algn="l">
              <a:lnSpc>
                <a:spcPct val="115000"/>
              </a:lnSpc>
              <a:spcBef>
                <a:spcPts val="1000"/>
              </a:spcBef>
              <a:spcAft>
                <a:spcPts val="0"/>
              </a:spcAft>
              <a:buClr>
                <a:schemeClr val="accent4"/>
              </a:buClr>
              <a:buSzPts val="1000"/>
              <a:buFont typeface="Karla"/>
              <a:buChar char="●"/>
            </a:pPr>
            <a:r>
              <a:rPr b="1" lang="en" sz="1000">
                <a:solidFill>
                  <a:srgbClr val="1A1A1A"/>
                </a:solidFill>
              </a:rPr>
              <a:t>50% de bonificación </a:t>
            </a:r>
            <a:r>
              <a:rPr lang="en" sz="1000">
                <a:solidFill>
                  <a:srgbClr val="1A1A1A"/>
                </a:solidFill>
              </a:rPr>
              <a:t>para autónomos con discapacidad durante los 5 primeros años de actividad. </a:t>
            </a:r>
            <a:endParaRPr sz="1000">
              <a:solidFill>
                <a:srgbClr val="1A1A1A"/>
              </a:solidFill>
            </a:endParaRPr>
          </a:p>
          <a:p>
            <a:pPr indent="-292100" lvl="0" marL="571500" rtl="0" algn="l">
              <a:lnSpc>
                <a:spcPct val="115000"/>
              </a:lnSpc>
              <a:spcBef>
                <a:spcPts val="1000"/>
              </a:spcBef>
              <a:spcAft>
                <a:spcPts val="0"/>
              </a:spcAft>
              <a:buClr>
                <a:schemeClr val="accent4"/>
              </a:buClr>
              <a:buSzPts val="1000"/>
              <a:buFont typeface="Karla"/>
              <a:buChar char="●"/>
            </a:pPr>
            <a:r>
              <a:rPr b="1" lang="en" sz="1000">
                <a:solidFill>
                  <a:srgbClr val="1A1A1A"/>
                </a:solidFill>
              </a:rPr>
              <a:t>100% de bonificación</a:t>
            </a:r>
            <a:r>
              <a:rPr lang="en" sz="1000">
                <a:solidFill>
                  <a:srgbClr val="1A1A1A"/>
                </a:solidFill>
              </a:rPr>
              <a:t> para autónomos en baja por paternidad, maternidad o similares. </a:t>
            </a:r>
            <a:endParaRPr sz="1000">
              <a:solidFill>
                <a:srgbClr val="1A1A1A"/>
              </a:solidFill>
            </a:endParaRPr>
          </a:p>
          <a:p>
            <a:pPr indent="-292100" lvl="0" marL="571500" rtl="0" algn="l">
              <a:lnSpc>
                <a:spcPct val="115000"/>
              </a:lnSpc>
              <a:spcBef>
                <a:spcPts val="1000"/>
              </a:spcBef>
              <a:spcAft>
                <a:spcPts val="0"/>
              </a:spcAft>
              <a:buClr>
                <a:schemeClr val="accent4"/>
              </a:buClr>
              <a:buSzPts val="1000"/>
              <a:buFont typeface="Karla"/>
              <a:buChar char="●"/>
            </a:pPr>
            <a:r>
              <a:rPr b="1" lang="en" sz="1000">
                <a:solidFill>
                  <a:srgbClr val="1A1A1A"/>
                </a:solidFill>
              </a:rPr>
              <a:t>50% de bonificación para autónomos residentes en Ceuta y Melilla </a:t>
            </a:r>
            <a:r>
              <a:rPr lang="en" sz="1000">
                <a:solidFill>
                  <a:srgbClr val="1A1A1A"/>
                </a:solidFill>
              </a:rPr>
              <a:t>sin límite temporal siempre y cuando se dediquen a actividades relativas al comercio, la hostelería, el turismo o la industria (salvo energía y agua).</a:t>
            </a:r>
            <a:endParaRPr sz="1000">
              <a:solidFill>
                <a:srgbClr val="1A1A1A"/>
              </a:solidFill>
            </a:endParaRPr>
          </a:p>
          <a:p>
            <a:pPr indent="0" lvl="0" marL="0" rtl="0" algn="l">
              <a:lnSpc>
                <a:spcPct val="115000"/>
              </a:lnSpc>
              <a:spcBef>
                <a:spcPts val="1000"/>
              </a:spcBef>
              <a:spcAft>
                <a:spcPts val="1000"/>
              </a:spcAft>
              <a:buNone/>
            </a:pPr>
            <a:r>
              <a:t/>
            </a:r>
            <a:endParaRPr sz="1000"/>
          </a:p>
        </p:txBody>
      </p:sp>
      <p:sp>
        <p:nvSpPr>
          <p:cNvPr id="283" name="Google Shape;283;p36"/>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7"/>
          <p:cNvSpPr txBox="1"/>
          <p:nvPr>
            <p:ph type="ctrTitle"/>
          </p:nvPr>
        </p:nvSpPr>
        <p:spPr>
          <a:xfrm>
            <a:off x="1815525" y="2116750"/>
            <a:ext cx="55131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3500">
                <a:solidFill>
                  <a:srgbClr val="ABE33F"/>
                </a:solidFill>
              </a:rPr>
              <a:t>3</a:t>
            </a:r>
            <a:r>
              <a:rPr lang="en" sz="3500">
                <a:solidFill>
                  <a:srgbClr val="ABE33F"/>
                </a:solidFill>
              </a:rPr>
              <a:t>.</a:t>
            </a:r>
            <a:endParaRPr sz="3500">
              <a:solidFill>
                <a:srgbClr val="ABE33F"/>
              </a:solidFill>
            </a:endParaRPr>
          </a:p>
          <a:p>
            <a:pPr indent="0" lvl="0" marL="0" rtl="0" algn="ctr">
              <a:spcBef>
                <a:spcPts val="0"/>
              </a:spcBef>
              <a:spcAft>
                <a:spcPts val="0"/>
              </a:spcAft>
              <a:buNone/>
            </a:pPr>
            <a:r>
              <a:rPr lang="en" sz="3500"/>
              <a:t>Modificación, suspensión y extinción</a:t>
            </a:r>
            <a:endParaRPr sz="3500"/>
          </a:p>
        </p:txBody>
      </p:sp>
      <p:sp>
        <p:nvSpPr>
          <p:cNvPr id="289" name="Google Shape;289;p37"/>
          <p:cNvSpPr txBox="1"/>
          <p:nvPr>
            <p:ph idx="1" type="subTitle"/>
          </p:nvPr>
        </p:nvSpPr>
        <p:spPr>
          <a:xfrm>
            <a:off x="1815375" y="3144850"/>
            <a:ext cx="5513100" cy="7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t>Del contrato de trabajo</a:t>
            </a:r>
            <a:endParaRPr b="0"/>
          </a:p>
        </p:txBody>
      </p:sp>
      <p:sp>
        <p:nvSpPr>
          <p:cNvPr id="290" name="Google Shape;290;p37"/>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8"/>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3.1. La modificación del contrato de trabajo</a:t>
            </a:r>
            <a:endParaRPr/>
          </a:p>
        </p:txBody>
      </p:sp>
      <p:sp>
        <p:nvSpPr>
          <p:cNvPr id="296" name="Google Shape;296;p38"/>
          <p:cNvSpPr txBox="1"/>
          <p:nvPr>
            <p:ph idx="1" type="body"/>
          </p:nvPr>
        </p:nvSpPr>
        <p:spPr>
          <a:xfrm>
            <a:off x="886650" y="1422558"/>
            <a:ext cx="7370700" cy="3327300"/>
          </a:xfrm>
          <a:prstGeom prst="rect">
            <a:avLst/>
          </a:prstGeom>
        </p:spPr>
        <p:txBody>
          <a:bodyPr anchorCtr="0" anchor="t" bIns="91425" lIns="91425" spcFirstLastPara="1" rIns="91425" wrap="square" tIns="91425">
            <a:noAutofit/>
          </a:bodyPr>
          <a:lstStyle/>
          <a:p>
            <a:pPr indent="0" lvl="0" marL="101600" marR="50800" rtl="0" algn="l">
              <a:lnSpc>
                <a:spcPct val="150000"/>
              </a:lnSpc>
              <a:spcBef>
                <a:spcPts val="800"/>
              </a:spcBef>
              <a:spcAft>
                <a:spcPts val="0"/>
              </a:spcAft>
              <a:buNone/>
            </a:pPr>
            <a:r>
              <a:rPr lang="en" sz="1000">
                <a:solidFill>
                  <a:srgbClr val="121212"/>
                </a:solidFill>
              </a:rPr>
              <a:t>El contenido del contrato de trabajo fija inicialmente las condiciones de la prestación laboral, pero dichas condiciones pueden ser alteradas con posterioridad por diferentes causas:</a:t>
            </a:r>
            <a:endParaRPr sz="1000">
              <a:solidFill>
                <a:srgbClr val="121212"/>
              </a:solidFill>
            </a:endParaRPr>
          </a:p>
          <a:p>
            <a:pPr indent="-292100" lvl="0" marL="457200" marR="50800" rtl="0" algn="l">
              <a:lnSpc>
                <a:spcPct val="150000"/>
              </a:lnSpc>
              <a:spcBef>
                <a:spcPts val="1000"/>
              </a:spcBef>
              <a:spcAft>
                <a:spcPts val="0"/>
              </a:spcAft>
              <a:buClr>
                <a:schemeClr val="accent4"/>
              </a:buClr>
              <a:buSzPts val="1000"/>
              <a:buChar char="●"/>
            </a:pPr>
            <a:r>
              <a:rPr lang="en" sz="1000">
                <a:solidFill>
                  <a:srgbClr val="121212"/>
                </a:solidFill>
              </a:rPr>
              <a:t>Voluntad conjunta de las partes.</a:t>
            </a:r>
            <a:endParaRPr sz="1000">
              <a:solidFill>
                <a:srgbClr val="121212"/>
              </a:solidFill>
            </a:endParaRPr>
          </a:p>
          <a:p>
            <a:pPr indent="-292100" lvl="0" marL="457200" marR="50800" rtl="0" algn="l">
              <a:lnSpc>
                <a:spcPct val="150000"/>
              </a:lnSpc>
              <a:spcBef>
                <a:spcPts val="0"/>
              </a:spcBef>
              <a:spcAft>
                <a:spcPts val="0"/>
              </a:spcAft>
              <a:buClr>
                <a:schemeClr val="accent4"/>
              </a:buClr>
              <a:buSzPts val="1000"/>
              <a:buChar char="●"/>
            </a:pPr>
            <a:r>
              <a:rPr lang="en" sz="1000">
                <a:solidFill>
                  <a:srgbClr val="121212"/>
                </a:solidFill>
              </a:rPr>
              <a:t>Voluntad unilateral.</a:t>
            </a:r>
            <a:endParaRPr sz="1000">
              <a:solidFill>
                <a:srgbClr val="121212"/>
              </a:solidFill>
            </a:endParaRPr>
          </a:p>
          <a:p>
            <a:pPr indent="-292100" lvl="0" marL="457200" marR="50800" rtl="0" algn="l">
              <a:lnSpc>
                <a:spcPct val="150000"/>
              </a:lnSpc>
              <a:spcBef>
                <a:spcPts val="0"/>
              </a:spcBef>
              <a:spcAft>
                <a:spcPts val="0"/>
              </a:spcAft>
              <a:buClr>
                <a:schemeClr val="accent4"/>
              </a:buClr>
              <a:buSzPts val="1000"/>
              <a:buChar char="●"/>
            </a:pPr>
            <a:r>
              <a:rPr lang="en" sz="1000">
                <a:solidFill>
                  <a:srgbClr val="121212"/>
                </a:solidFill>
              </a:rPr>
              <a:t>Circunstancias ajenas a la voluntad de las partes.</a:t>
            </a:r>
            <a:endParaRPr sz="1000">
              <a:solidFill>
                <a:srgbClr val="121212"/>
              </a:solidFill>
            </a:endParaRPr>
          </a:p>
          <a:p>
            <a:pPr indent="0" lvl="0" marL="101600" marR="50800" rtl="0" algn="l">
              <a:lnSpc>
                <a:spcPct val="150000"/>
              </a:lnSpc>
              <a:spcBef>
                <a:spcPts val="1000"/>
              </a:spcBef>
              <a:spcAft>
                <a:spcPts val="0"/>
              </a:spcAft>
              <a:buNone/>
            </a:pPr>
            <a:r>
              <a:rPr lang="en" sz="1000">
                <a:solidFill>
                  <a:srgbClr val="121212"/>
                </a:solidFill>
              </a:rPr>
              <a:t>A lo largo de la duración de una relación laboral se pueden dar circunstancias que motiven modificaciones en las condiciones del contrato relativas a:</a:t>
            </a:r>
            <a:endParaRPr sz="1000">
              <a:solidFill>
                <a:srgbClr val="121212"/>
              </a:solidFill>
            </a:endParaRPr>
          </a:p>
          <a:p>
            <a:pPr indent="-292100" lvl="0" marL="457200" rtl="0" algn="l">
              <a:lnSpc>
                <a:spcPct val="150000"/>
              </a:lnSpc>
              <a:spcBef>
                <a:spcPts val="2400"/>
              </a:spcBef>
              <a:spcAft>
                <a:spcPts val="0"/>
              </a:spcAft>
              <a:buClr>
                <a:schemeClr val="accent4"/>
              </a:buClr>
              <a:buSzPts val="1000"/>
              <a:buFont typeface="Arial"/>
              <a:buChar char="●"/>
            </a:pPr>
            <a:r>
              <a:rPr lang="en" sz="1000">
                <a:solidFill>
                  <a:srgbClr val="121212"/>
                </a:solidFill>
              </a:rPr>
              <a:t>Movilidad funcional (art. 39 ET).</a:t>
            </a:r>
            <a:endParaRPr sz="1000">
              <a:solidFill>
                <a:srgbClr val="121212"/>
              </a:solidFill>
            </a:endParaRPr>
          </a:p>
          <a:p>
            <a:pPr indent="-292100" lvl="0" marL="457200" rtl="0" algn="l">
              <a:lnSpc>
                <a:spcPct val="150000"/>
              </a:lnSpc>
              <a:spcBef>
                <a:spcPts val="0"/>
              </a:spcBef>
              <a:spcAft>
                <a:spcPts val="0"/>
              </a:spcAft>
              <a:buClr>
                <a:schemeClr val="accent4"/>
              </a:buClr>
              <a:buSzPts val="1000"/>
              <a:buFont typeface="Arial"/>
              <a:buChar char="●"/>
            </a:pPr>
            <a:r>
              <a:rPr lang="en" sz="1000">
                <a:solidFill>
                  <a:srgbClr val="121212"/>
                </a:solidFill>
              </a:rPr>
              <a:t>Movilidad geográfica (art. 40 ET).</a:t>
            </a:r>
            <a:endParaRPr sz="1000">
              <a:solidFill>
                <a:srgbClr val="121212"/>
              </a:solidFill>
            </a:endParaRPr>
          </a:p>
          <a:p>
            <a:pPr indent="-292100" lvl="0" marL="457200" rtl="0" algn="l">
              <a:lnSpc>
                <a:spcPct val="150000"/>
              </a:lnSpc>
              <a:spcBef>
                <a:spcPts val="0"/>
              </a:spcBef>
              <a:spcAft>
                <a:spcPts val="0"/>
              </a:spcAft>
              <a:buClr>
                <a:schemeClr val="accent4"/>
              </a:buClr>
              <a:buSzPts val="1000"/>
              <a:buFont typeface="Arial"/>
              <a:buChar char="●"/>
            </a:pPr>
            <a:r>
              <a:rPr lang="en" sz="1000">
                <a:solidFill>
                  <a:srgbClr val="121212"/>
                </a:solidFill>
              </a:rPr>
              <a:t>Modificaciones sustanciales de las condiciones de trabajo.</a:t>
            </a:r>
            <a:endParaRPr sz="1000">
              <a:solidFill>
                <a:srgbClr val="121212"/>
              </a:solidFill>
            </a:endParaRPr>
          </a:p>
          <a:p>
            <a:pPr indent="0" lvl="0" marL="0" rtl="0" algn="l">
              <a:lnSpc>
                <a:spcPct val="115000"/>
              </a:lnSpc>
              <a:spcBef>
                <a:spcPts val="0"/>
              </a:spcBef>
              <a:spcAft>
                <a:spcPts val="1000"/>
              </a:spcAft>
              <a:buNone/>
            </a:pPr>
            <a:r>
              <a:t/>
            </a:r>
            <a:endParaRPr sz="1000">
              <a:solidFill>
                <a:srgbClr val="121212"/>
              </a:solidFill>
            </a:endParaRPr>
          </a:p>
        </p:txBody>
      </p:sp>
      <p:sp>
        <p:nvSpPr>
          <p:cNvPr id="297" name="Google Shape;297;p38"/>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298" name="Google Shape;298;p38"/>
          <p:cNvPicPr preferRelativeResize="0"/>
          <p:nvPr/>
        </p:nvPicPr>
        <p:blipFill>
          <a:blip r:embed="rId3">
            <a:alphaModFix/>
          </a:blip>
          <a:stretch>
            <a:fillRect/>
          </a:stretch>
        </p:blipFill>
        <p:spPr>
          <a:xfrm>
            <a:off x="5907575" y="3267625"/>
            <a:ext cx="1607400" cy="16074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9"/>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04" name="Google Shape;304;p39"/>
          <p:cNvSpPr txBox="1"/>
          <p:nvPr/>
        </p:nvSpPr>
        <p:spPr>
          <a:xfrm>
            <a:off x="390600" y="1184650"/>
            <a:ext cx="8341800" cy="3617100"/>
          </a:xfrm>
          <a:prstGeom prst="rect">
            <a:avLst/>
          </a:prstGeom>
          <a:noFill/>
          <a:ln>
            <a:noFill/>
          </a:ln>
        </p:spPr>
        <p:txBody>
          <a:bodyPr anchorCtr="0" anchor="t" bIns="91425" lIns="91425" spcFirstLastPara="1" rIns="91425" wrap="square" tIns="91425">
            <a:spAutoFit/>
          </a:bodyPr>
          <a:lstStyle/>
          <a:p>
            <a:pPr indent="0" lvl="0" marL="101600" marR="50800" rtl="0" algn="l">
              <a:lnSpc>
                <a:spcPct val="115000"/>
              </a:lnSpc>
              <a:spcBef>
                <a:spcPts val="0"/>
              </a:spcBef>
              <a:spcAft>
                <a:spcPts val="0"/>
              </a:spcAft>
              <a:buNone/>
            </a:pPr>
            <a:r>
              <a:rPr lang="en" sz="1000">
                <a:latin typeface="Karla"/>
                <a:ea typeface="Karla"/>
                <a:cs typeface="Karla"/>
                <a:sym typeface="Karla"/>
              </a:rPr>
              <a:t>El empresario cambia de puesto al trabajador, y s</a:t>
            </a:r>
            <a:r>
              <a:rPr lang="en" sz="1000">
                <a:latin typeface="Karla"/>
                <a:ea typeface="Karla"/>
                <a:cs typeface="Karla"/>
                <a:sym typeface="Karla"/>
              </a:rPr>
              <a:t>e efectuará de acuerdo a las titulaciones académicas o profesionales precisas para ejercer la prestación laboral y con respeto a la dignidad del trabajador.</a:t>
            </a:r>
            <a:endParaRPr sz="1000">
              <a:latin typeface="Karla"/>
              <a:ea typeface="Karla"/>
              <a:cs typeface="Karla"/>
              <a:sym typeface="Karla"/>
            </a:endParaRPr>
          </a:p>
          <a:p>
            <a:pPr indent="-292100" lvl="0" marL="457200" marR="50800" rtl="0" algn="l">
              <a:lnSpc>
                <a:spcPct val="115000"/>
              </a:lnSpc>
              <a:spcBef>
                <a:spcPts val="1000"/>
              </a:spcBef>
              <a:spcAft>
                <a:spcPts val="0"/>
              </a:spcAft>
              <a:buClr>
                <a:schemeClr val="accent5"/>
              </a:buClr>
              <a:buSzPts val="1000"/>
              <a:buFont typeface="Karla"/>
              <a:buChar char="➔"/>
            </a:pPr>
            <a:r>
              <a:rPr b="1" lang="en" sz="1000">
                <a:solidFill>
                  <a:schemeClr val="accent5"/>
                </a:solidFill>
                <a:latin typeface="Karla"/>
                <a:ea typeface="Karla"/>
                <a:cs typeface="Karla"/>
                <a:sym typeface="Karla"/>
              </a:rPr>
              <a:t>Realización de funciones tanto superiores como inferiores, no correspondientes al grupo profesional</a:t>
            </a:r>
            <a:r>
              <a:rPr lang="en" sz="1000">
                <a:solidFill>
                  <a:schemeClr val="accent5"/>
                </a:solidFill>
                <a:latin typeface="Karla"/>
                <a:ea typeface="Karla"/>
                <a:cs typeface="Karla"/>
                <a:sym typeface="Karla"/>
              </a:rPr>
              <a:t>:</a:t>
            </a:r>
            <a:endParaRPr sz="1000">
              <a:solidFill>
                <a:schemeClr val="accent5"/>
              </a:solidFill>
              <a:latin typeface="Karla"/>
              <a:ea typeface="Karla"/>
              <a:cs typeface="Karla"/>
              <a:sym typeface="Karla"/>
            </a:endParaRPr>
          </a:p>
          <a:p>
            <a:pPr indent="-292100" lvl="0" marL="838200" rtl="0" algn="l">
              <a:lnSpc>
                <a:spcPct val="115000"/>
              </a:lnSpc>
              <a:spcBef>
                <a:spcPts val="1000"/>
              </a:spcBef>
              <a:spcAft>
                <a:spcPts val="0"/>
              </a:spcAft>
              <a:buSzPts val="1000"/>
              <a:buFont typeface="Karla"/>
              <a:buChar char="●"/>
            </a:pPr>
            <a:r>
              <a:rPr lang="en" sz="1000">
                <a:latin typeface="Karla"/>
                <a:ea typeface="Karla"/>
                <a:cs typeface="Karla"/>
                <a:sym typeface="Karla"/>
              </a:rPr>
              <a:t>Sólo será posible si existen razones técnicas u organizativas que la justifiquen y por el tiempo imprescindible para su atención.</a:t>
            </a:r>
            <a:endParaRPr sz="1000">
              <a:latin typeface="Karla"/>
              <a:ea typeface="Karla"/>
              <a:cs typeface="Karla"/>
              <a:sym typeface="Karla"/>
            </a:endParaRPr>
          </a:p>
          <a:p>
            <a:pPr indent="-292100" lvl="0" marL="838200" rtl="0" algn="l">
              <a:lnSpc>
                <a:spcPct val="115000"/>
              </a:lnSpc>
              <a:spcBef>
                <a:spcPts val="1000"/>
              </a:spcBef>
              <a:spcAft>
                <a:spcPts val="0"/>
              </a:spcAft>
              <a:buSzPts val="1000"/>
              <a:buFont typeface="Karla"/>
              <a:buChar char="●"/>
            </a:pPr>
            <a:r>
              <a:rPr lang="en" sz="1000">
                <a:latin typeface="Karla"/>
                <a:ea typeface="Karla"/>
                <a:cs typeface="Karla"/>
                <a:sym typeface="Karla"/>
              </a:rPr>
              <a:t>El empresario deberá comunicar su decisión y las razones de ésta a los representantes de los trabajadores.</a:t>
            </a:r>
            <a:endParaRPr sz="1000">
              <a:latin typeface="Karla"/>
              <a:ea typeface="Karla"/>
              <a:cs typeface="Karla"/>
              <a:sym typeface="Karla"/>
            </a:endParaRPr>
          </a:p>
          <a:p>
            <a:pPr indent="-292100" lvl="0" marL="838200" rtl="0" algn="l">
              <a:lnSpc>
                <a:spcPct val="115000"/>
              </a:lnSpc>
              <a:spcBef>
                <a:spcPts val="1000"/>
              </a:spcBef>
              <a:spcAft>
                <a:spcPts val="0"/>
              </a:spcAft>
              <a:buSzPts val="1000"/>
              <a:buFont typeface="Karla"/>
              <a:buChar char="●"/>
            </a:pPr>
            <a:r>
              <a:rPr b="1" lang="en" sz="1000">
                <a:latin typeface="Karla"/>
                <a:ea typeface="Karla"/>
                <a:cs typeface="Karla"/>
                <a:sym typeface="Karla"/>
              </a:rPr>
              <a:t>Dentro del mismo grupo profesional, </a:t>
            </a:r>
            <a:r>
              <a:rPr lang="en" sz="1000">
                <a:latin typeface="Karla"/>
                <a:ea typeface="Karla"/>
                <a:cs typeface="Karla"/>
                <a:sym typeface="Karla"/>
              </a:rPr>
              <a:t>el empresario no tiene que alegar razón alguna y el trabajador debe aceptar el cambio.</a:t>
            </a:r>
            <a:endParaRPr sz="1000">
              <a:latin typeface="Karla"/>
              <a:ea typeface="Karla"/>
              <a:cs typeface="Karla"/>
              <a:sym typeface="Karla"/>
            </a:endParaRPr>
          </a:p>
          <a:p>
            <a:pPr indent="-292100" lvl="0" marL="457200" marR="50800" rtl="0" algn="l">
              <a:lnSpc>
                <a:spcPct val="115000"/>
              </a:lnSpc>
              <a:spcBef>
                <a:spcPts val="1000"/>
              </a:spcBef>
              <a:spcAft>
                <a:spcPts val="0"/>
              </a:spcAft>
              <a:buClr>
                <a:schemeClr val="accent5"/>
              </a:buClr>
              <a:buSzPts val="1000"/>
              <a:buFont typeface="Karla"/>
              <a:buChar char="➔"/>
            </a:pPr>
            <a:r>
              <a:rPr b="1" lang="en" sz="1000">
                <a:solidFill>
                  <a:schemeClr val="accent5"/>
                </a:solidFill>
                <a:latin typeface="Karla"/>
                <a:ea typeface="Karla"/>
                <a:cs typeface="Karla"/>
                <a:sym typeface="Karla"/>
              </a:rPr>
              <a:t>Realización de funciones superiores a las del grupo profesional:</a:t>
            </a:r>
            <a:endParaRPr b="1" sz="1000">
              <a:solidFill>
                <a:schemeClr val="accent5"/>
              </a:solidFill>
              <a:latin typeface="Karla"/>
              <a:ea typeface="Karla"/>
              <a:cs typeface="Karla"/>
              <a:sym typeface="Karla"/>
            </a:endParaRPr>
          </a:p>
          <a:p>
            <a:pPr indent="-292100" lvl="0" marL="838200" rtl="0" algn="l">
              <a:lnSpc>
                <a:spcPct val="115000"/>
              </a:lnSpc>
              <a:spcBef>
                <a:spcPts val="1000"/>
              </a:spcBef>
              <a:spcAft>
                <a:spcPts val="0"/>
              </a:spcAft>
              <a:buSzPts val="1000"/>
              <a:buFont typeface="Karla"/>
              <a:buChar char="●"/>
            </a:pPr>
            <a:r>
              <a:rPr lang="en" sz="1000">
                <a:latin typeface="Karla"/>
                <a:ea typeface="Karla"/>
                <a:cs typeface="Karla"/>
                <a:sym typeface="Karla"/>
              </a:rPr>
              <a:t>En el caso de atribución de funciones superiores a las del grupo profesional por un periodo superior a seis meses durante un año u ocho durante dos años, el trabajador podrá reclamar el ascenso (salvo objeción en el convenio).</a:t>
            </a:r>
            <a:endParaRPr sz="1000">
              <a:latin typeface="Karla"/>
              <a:ea typeface="Karla"/>
              <a:cs typeface="Karla"/>
              <a:sym typeface="Karla"/>
            </a:endParaRPr>
          </a:p>
          <a:p>
            <a:pPr indent="-292100" lvl="0" marL="457200" marR="50800" rtl="0" algn="l">
              <a:lnSpc>
                <a:spcPct val="115000"/>
              </a:lnSpc>
              <a:spcBef>
                <a:spcPts val="1000"/>
              </a:spcBef>
              <a:spcAft>
                <a:spcPts val="0"/>
              </a:spcAft>
              <a:buClr>
                <a:schemeClr val="accent5"/>
              </a:buClr>
              <a:buSzPts val="1000"/>
              <a:buFont typeface="Karla"/>
              <a:buChar char="➔"/>
            </a:pPr>
            <a:r>
              <a:rPr b="1" lang="en" sz="1000">
                <a:solidFill>
                  <a:schemeClr val="accent5"/>
                </a:solidFill>
                <a:latin typeface="Karla"/>
                <a:ea typeface="Karla"/>
                <a:cs typeface="Karla"/>
                <a:sym typeface="Karla"/>
              </a:rPr>
              <a:t>Retribución de los trabajadores:</a:t>
            </a:r>
            <a:endParaRPr b="1" sz="1000">
              <a:solidFill>
                <a:schemeClr val="accent5"/>
              </a:solidFill>
              <a:latin typeface="Karla"/>
              <a:ea typeface="Karla"/>
              <a:cs typeface="Karla"/>
              <a:sym typeface="Karla"/>
            </a:endParaRPr>
          </a:p>
          <a:p>
            <a:pPr indent="-292100" lvl="0" marL="838200" rtl="0" algn="l">
              <a:lnSpc>
                <a:spcPct val="115000"/>
              </a:lnSpc>
              <a:spcBef>
                <a:spcPts val="1000"/>
              </a:spcBef>
              <a:spcAft>
                <a:spcPts val="0"/>
              </a:spcAft>
              <a:buSzPts val="1000"/>
              <a:buFont typeface="Karla"/>
              <a:buChar char="●"/>
            </a:pPr>
            <a:r>
              <a:rPr lang="en" sz="1000">
                <a:latin typeface="Karla"/>
                <a:ea typeface="Karla"/>
                <a:cs typeface="Karla"/>
                <a:sym typeface="Karla"/>
              </a:rPr>
              <a:t>El trabajador tendrá derecho a la retribución correspondiente a las funciones que efectivamente realice, salvo en los casos de atribución de funciones inferiores, en los que mantendrá la retribución de origen.</a:t>
            </a:r>
            <a:endParaRPr sz="1000">
              <a:latin typeface="Karla"/>
              <a:ea typeface="Karla"/>
              <a:cs typeface="Karla"/>
              <a:sym typeface="Karla"/>
            </a:endParaRPr>
          </a:p>
          <a:p>
            <a:pPr indent="-292100" lvl="0" marL="838200" rtl="0" algn="l">
              <a:lnSpc>
                <a:spcPct val="115000"/>
              </a:lnSpc>
              <a:spcBef>
                <a:spcPts val="1000"/>
              </a:spcBef>
              <a:spcAft>
                <a:spcPts val="1000"/>
              </a:spcAft>
              <a:buSzPts val="1000"/>
              <a:buFont typeface="Karla"/>
              <a:buChar char="●"/>
            </a:pPr>
            <a:r>
              <a:rPr lang="en" sz="1000">
                <a:latin typeface="Karla"/>
                <a:ea typeface="Karla"/>
                <a:cs typeface="Karla"/>
                <a:sym typeface="Karla"/>
              </a:rPr>
              <a:t>Si la actividad realizada es de superior grupo profesional, la retribución será la del puesto desempeñado.</a:t>
            </a:r>
            <a:endParaRPr sz="1000">
              <a:latin typeface="Karla"/>
              <a:ea typeface="Karla"/>
              <a:cs typeface="Karla"/>
              <a:sym typeface="Karla"/>
            </a:endParaRPr>
          </a:p>
        </p:txBody>
      </p:sp>
      <p:sp>
        <p:nvSpPr>
          <p:cNvPr id="305" name="Google Shape;305;p39"/>
          <p:cNvSpPr txBox="1"/>
          <p:nvPr/>
        </p:nvSpPr>
        <p:spPr>
          <a:xfrm>
            <a:off x="5670825" y="250700"/>
            <a:ext cx="3000000" cy="477000"/>
          </a:xfrm>
          <a:prstGeom prst="rect">
            <a:avLst/>
          </a:prstGeom>
          <a:noFill/>
          <a:ln>
            <a:noFill/>
          </a:ln>
        </p:spPr>
        <p:txBody>
          <a:bodyPr anchorCtr="0" anchor="t" bIns="91425" lIns="91425" spcFirstLastPara="1" rIns="91425" wrap="square" tIns="91425">
            <a:spAutoFit/>
          </a:bodyPr>
          <a:lstStyle/>
          <a:p>
            <a:pPr indent="0" lvl="0" marL="101600" marR="50800" rtl="0" algn="l">
              <a:lnSpc>
                <a:spcPct val="140000"/>
              </a:lnSpc>
              <a:spcBef>
                <a:spcPts val="0"/>
              </a:spcBef>
              <a:spcAft>
                <a:spcPts val="0"/>
              </a:spcAft>
              <a:buNone/>
            </a:pPr>
            <a:r>
              <a:rPr b="1" lang="en" sz="1900">
                <a:solidFill>
                  <a:schemeClr val="lt1"/>
                </a:solidFill>
                <a:highlight>
                  <a:schemeClr val="accent5"/>
                </a:highlight>
                <a:latin typeface="Karla"/>
                <a:ea typeface="Karla"/>
                <a:cs typeface="Karla"/>
                <a:sym typeface="Karla"/>
              </a:rPr>
              <a:t>La movilidad funcional </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3"/>
          <p:cNvSpPr txBox="1"/>
          <p:nvPr>
            <p:ph type="ctrTitle"/>
          </p:nvPr>
        </p:nvSpPr>
        <p:spPr>
          <a:xfrm>
            <a:off x="1815525" y="1888150"/>
            <a:ext cx="55131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solidFill>
                  <a:srgbClr val="ABE33F"/>
                </a:solidFill>
              </a:rPr>
              <a:t>1.</a:t>
            </a:r>
            <a:endParaRPr>
              <a:solidFill>
                <a:srgbClr val="ABE33F"/>
              </a:solidFill>
            </a:endParaRPr>
          </a:p>
          <a:p>
            <a:pPr indent="0" lvl="0" marL="0" rtl="0" algn="ctr">
              <a:spcBef>
                <a:spcPts val="0"/>
              </a:spcBef>
              <a:spcAft>
                <a:spcPts val="0"/>
              </a:spcAft>
              <a:buNone/>
            </a:pPr>
            <a:r>
              <a:rPr lang="en"/>
              <a:t>LA NÓMINA</a:t>
            </a:r>
            <a:endParaRPr/>
          </a:p>
        </p:txBody>
      </p:sp>
      <p:sp>
        <p:nvSpPr>
          <p:cNvPr id="109" name="Google Shape;109;p13"/>
          <p:cNvSpPr txBox="1"/>
          <p:nvPr>
            <p:ph idx="1" type="subTitle"/>
          </p:nvPr>
        </p:nvSpPr>
        <p:spPr>
          <a:xfrm>
            <a:off x="1815375" y="2916250"/>
            <a:ext cx="5513100" cy="7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
              <a:t>C</a:t>
            </a:r>
            <a:r>
              <a:rPr b="0" lang="en"/>
              <a:t>oncepto y elementos</a:t>
            </a:r>
            <a:endParaRPr b="0"/>
          </a:p>
        </p:txBody>
      </p:sp>
      <p:sp>
        <p:nvSpPr>
          <p:cNvPr id="110" name="Google Shape;110;p13"/>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0"/>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11" name="Google Shape;311;p40"/>
          <p:cNvSpPr txBox="1"/>
          <p:nvPr/>
        </p:nvSpPr>
        <p:spPr>
          <a:xfrm>
            <a:off x="217700" y="1165775"/>
            <a:ext cx="8677500" cy="3710700"/>
          </a:xfrm>
          <a:prstGeom prst="rect">
            <a:avLst/>
          </a:prstGeom>
          <a:noFill/>
          <a:ln>
            <a:noFill/>
          </a:ln>
        </p:spPr>
        <p:txBody>
          <a:bodyPr anchorCtr="0" anchor="t" bIns="91425" lIns="91425" spcFirstLastPara="1" rIns="91425" wrap="square" tIns="91425">
            <a:spAutoFit/>
          </a:bodyPr>
          <a:lstStyle/>
          <a:p>
            <a:pPr indent="0" lvl="0" marL="101600" marR="50800" rtl="0" algn="l">
              <a:lnSpc>
                <a:spcPct val="115000"/>
              </a:lnSpc>
              <a:spcBef>
                <a:spcPts val="0"/>
              </a:spcBef>
              <a:spcAft>
                <a:spcPts val="0"/>
              </a:spcAft>
              <a:buNone/>
            </a:pPr>
            <a:r>
              <a:rPr lang="en" sz="900">
                <a:solidFill>
                  <a:srgbClr val="121212"/>
                </a:solidFill>
                <a:latin typeface="Karla"/>
                <a:ea typeface="Karla"/>
                <a:cs typeface="Karla"/>
                <a:sym typeface="Karla"/>
              </a:rPr>
              <a:t>Cuando el trabajador que no haya sido contratado específicamente para prestar sus servicios en empresas con centros de trabajo móviles o itinerantes y sea destinado a un centro de trabajo distinto de la misma empresa que le exija cambios de residencia, de forma definitiva, o cuando un desplazamiento </a:t>
            </a:r>
            <a:r>
              <a:rPr b="1" lang="en" sz="900">
                <a:solidFill>
                  <a:srgbClr val="121212"/>
                </a:solidFill>
                <a:latin typeface="Karla"/>
                <a:ea typeface="Karla"/>
                <a:cs typeface="Karla"/>
                <a:sym typeface="Karla"/>
              </a:rPr>
              <a:t>exceda de doce meses en un período de tres años.</a:t>
            </a:r>
            <a:endParaRPr b="1" sz="900">
              <a:solidFill>
                <a:srgbClr val="121212"/>
              </a:solidFill>
              <a:latin typeface="Karla"/>
              <a:ea typeface="Karla"/>
              <a:cs typeface="Karla"/>
              <a:sym typeface="Karla"/>
            </a:endParaRPr>
          </a:p>
          <a:p>
            <a:pPr indent="-285750" lvl="0" marL="457200" marR="50800" rtl="0" algn="l">
              <a:lnSpc>
                <a:spcPct val="115000"/>
              </a:lnSpc>
              <a:spcBef>
                <a:spcPts val="1000"/>
              </a:spcBef>
              <a:spcAft>
                <a:spcPts val="0"/>
              </a:spcAft>
              <a:buClr>
                <a:schemeClr val="accent5"/>
              </a:buClr>
              <a:buSzPts val="900"/>
              <a:buFont typeface="Karla"/>
              <a:buChar char="➔"/>
            </a:pPr>
            <a:r>
              <a:rPr b="1" lang="en" sz="900">
                <a:solidFill>
                  <a:schemeClr val="accent5"/>
                </a:solidFill>
                <a:latin typeface="Karla"/>
                <a:ea typeface="Karla"/>
                <a:cs typeface="Karla"/>
                <a:sym typeface="Karla"/>
              </a:rPr>
              <a:t>Motivos para el traslado.</a:t>
            </a:r>
            <a:r>
              <a:rPr b="1" lang="en" sz="900">
                <a:solidFill>
                  <a:srgbClr val="121212"/>
                </a:solidFill>
                <a:latin typeface="Karla"/>
                <a:ea typeface="Karla"/>
                <a:cs typeface="Karla"/>
                <a:sym typeface="Karla"/>
              </a:rPr>
              <a:t> </a:t>
            </a:r>
            <a:r>
              <a:rPr lang="en" sz="900">
                <a:solidFill>
                  <a:srgbClr val="121212"/>
                </a:solidFill>
                <a:latin typeface="Karla"/>
                <a:ea typeface="Karla"/>
                <a:cs typeface="Karla"/>
                <a:sym typeface="Karla"/>
              </a:rPr>
              <a:t>Deben ser producidos por la existencia de alguna de las siguientes razones:</a:t>
            </a:r>
            <a:endParaRPr sz="900">
              <a:solidFill>
                <a:srgbClr val="121212"/>
              </a:solidFill>
              <a:latin typeface="Karla"/>
              <a:ea typeface="Karla"/>
              <a:cs typeface="Karla"/>
              <a:sym typeface="Karla"/>
            </a:endParaRPr>
          </a:p>
          <a:p>
            <a:pPr indent="-285750" lvl="0" marL="838200" rtl="0" algn="l">
              <a:lnSpc>
                <a:spcPct val="150000"/>
              </a:lnSpc>
              <a:spcBef>
                <a:spcPts val="1000"/>
              </a:spcBef>
              <a:spcAft>
                <a:spcPts val="0"/>
              </a:spcAft>
              <a:buClr>
                <a:srgbClr val="121212"/>
              </a:buClr>
              <a:buSzPts val="900"/>
              <a:buFont typeface="Karla"/>
              <a:buChar char="●"/>
            </a:pPr>
            <a:r>
              <a:rPr lang="en" sz="900">
                <a:solidFill>
                  <a:srgbClr val="121212"/>
                </a:solidFill>
                <a:latin typeface="Karla"/>
                <a:ea typeface="Karla"/>
                <a:cs typeface="Karla"/>
                <a:sym typeface="Karla"/>
              </a:rPr>
              <a:t>Económicas.</a:t>
            </a:r>
            <a:endParaRPr sz="900">
              <a:solidFill>
                <a:srgbClr val="121212"/>
              </a:solidFill>
              <a:latin typeface="Karla"/>
              <a:ea typeface="Karla"/>
              <a:cs typeface="Karla"/>
              <a:sym typeface="Karla"/>
            </a:endParaRPr>
          </a:p>
          <a:p>
            <a:pPr indent="-285750" lvl="0" marL="838200" rtl="0" algn="l">
              <a:lnSpc>
                <a:spcPct val="150000"/>
              </a:lnSpc>
              <a:spcBef>
                <a:spcPts val="0"/>
              </a:spcBef>
              <a:spcAft>
                <a:spcPts val="0"/>
              </a:spcAft>
              <a:buClr>
                <a:srgbClr val="121212"/>
              </a:buClr>
              <a:buSzPts val="900"/>
              <a:buFont typeface="Karla"/>
              <a:buChar char="●"/>
            </a:pPr>
            <a:r>
              <a:rPr lang="en" sz="900">
                <a:solidFill>
                  <a:srgbClr val="121212"/>
                </a:solidFill>
                <a:latin typeface="Karla"/>
                <a:ea typeface="Karla"/>
                <a:cs typeface="Karla"/>
                <a:sym typeface="Karla"/>
              </a:rPr>
              <a:t>Técnicas.</a:t>
            </a:r>
            <a:endParaRPr sz="900">
              <a:solidFill>
                <a:srgbClr val="121212"/>
              </a:solidFill>
              <a:latin typeface="Karla"/>
              <a:ea typeface="Karla"/>
              <a:cs typeface="Karla"/>
              <a:sym typeface="Karla"/>
            </a:endParaRPr>
          </a:p>
          <a:p>
            <a:pPr indent="-285750" lvl="0" marL="838200" rtl="0" algn="l">
              <a:lnSpc>
                <a:spcPct val="150000"/>
              </a:lnSpc>
              <a:spcBef>
                <a:spcPts val="0"/>
              </a:spcBef>
              <a:spcAft>
                <a:spcPts val="0"/>
              </a:spcAft>
              <a:buClr>
                <a:srgbClr val="121212"/>
              </a:buClr>
              <a:buSzPts val="900"/>
              <a:buFont typeface="Karla"/>
              <a:buChar char="●"/>
            </a:pPr>
            <a:r>
              <a:rPr lang="en" sz="900">
                <a:solidFill>
                  <a:srgbClr val="121212"/>
                </a:solidFill>
                <a:latin typeface="Karla"/>
                <a:ea typeface="Karla"/>
                <a:cs typeface="Karla"/>
                <a:sym typeface="Karla"/>
              </a:rPr>
              <a:t>Organizativas.</a:t>
            </a:r>
            <a:endParaRPr sz="900">
              <a:solidFill>
                <a:srgbClr val="121212"/>
              </a:solidFill>
              <a:latin typeface="Karla"/>
              <a:ea typeface="Karla"/>
              <a:cs typeface="Karla"/>
              <a:sym typeface="Karla"/>
            </a:endParaRPr>
          </a:p>
          <a:p>
            <a:pPr indent="-285750" lvl="0" marL="838200" rtl="0" algn="l">
              <a:lnSpc>
                <a:spcPct val="150000"/>
              </a:lnSpc>
              <a:spcBef>
                <a:spcPts val="0"/>
              </a:spcBef>
              <a:spcAft>
                <a:spcPts val="0"/>
              </a:spcAft>
              <a:buClr>
                <a:srgbClr val="121212"/>
              </a:buClr>
              <a:buSzPts val="900"/>
              <a:buFont typeface="Karla"/>
              <a:buChar char="●"/>
            </a:pPr>
            <a:r>
              <a:rPr lang="en" sz="900">
                <a:solidFill>
                  <a:srgbClr val="121212"/>
                </a:solidFill>
                <a:latin typeface="Karla"/>
                <a:ea typeface="Karla"/>
                <a:cs typeface="Karla"/>
                <a:sym typeface="Karla"/>
              </a:rPr>
              <a:t>De producción.</a:t>
            </a:r>
            <a:endParaRPr sz="900">
              <a:solidFill>
                <a:srgbClr val="121212"/>
              </a:solidFill>
              <a:latin typeface="Karla"/>
              <a:ea typeface="Karla"/>
              <a:cs typeface="Karla"/>
              <a:sym typeface="Karla"/>
            </a:endParaRPr>
          </a:p>
          <a:p>
            <a:pPr indent="-285750" lvl="0" marL="838200" rtl="0" algn="l">
              <a:lnSpc>
                <a:spcPct val="150000"/>
              </a:lnSpc>
              <a:spcBef>
                <a:spcPts val="0"/>
              </a:spcBef>
              <a:spcAft>
                <a:spcPts val="0"/>
              </a:spcAft>
              <a:buClr>
                <a:srgbClr val="121212"/>
              </a:buClr>
              <a:buSzPts val="900"/>
              <a:buFont typeface="Karla"/>
              <a:buChar char="●"/>
            </a:pPr>
            <a:r>
              <a:rPr lang="en" sz="900">
                <a:solidFill>
                  <a:srgbClr val="121212"/>
                </a:solidFill>
                <a:latin typeface="Karla"/>
                <a:ea typeface="Karla"/>
                <a:cs typeface="Karla"/>
                <a:sym typeface="Karla"/>
              </a:rPr>
              <a:t>Por contrataciones referidas a la actividad empresarial: se considerarán tales los que estén relacionados con la competitividad, productividad u organización técnica o del trabajo en la empresa, así como las contrataciones referidas a la actividad empresarial.</a:t>
            </a:r>
            <a:endParaRPr sz="900">
              <a:solidFill>
                <a:srgbClr val="121212"/>
              </a:solidFill>
              <a:latin typeface="Karla"/>
              <a:ea typeface="Karla"/>
              <a:cs typeface="Karla"/>
              <a:sym typeface="Karla"/>
            </a:endParaRPr>
          </a:p>
          <a:p>
            <a:pPr indent="-285750" lvl="0" marL="457200" marR="50800" rtl="0" algn="l">
              <a:lnSpc>
                <a:spcPct val="115000"/>
              </a:lnSpc>
              <a:spcBef>
                <a:spcPts val="1000"/>
              </a:spcBef>
              <a:spcAft>
                <a:spcPts val="0"/>
              </a:spcAft>
              <a:buClr>
                <a:srgbClr val="121212"/>
              </a:buClr>
              <a:buSzPts val="900"/>
              <a:buFont typeface="Karla"/>
              <a:buChar char="➔"/>
            </a:pPr>
            <a:r>
              <a:rPr lang="en" sz="900">
                <a:solidFill>
                  <a:srgbClr val="121212"/>
                </a:solidFill>
                <a:latin typeface="Karla"/>
                <a:ea typeface="Karla"/>
                <a:cs typeface="Karla"/>
                <a:sym typeface="Karla"/>
              </a:rPr>
              <a:t>Los traslados pueden ser INDIVIDUALES o COLECTIVOS. Se considera </a:t>
            </a:r>
            <a:r>
              <a:rPr b="1" lang="en" sz="900">
                <a:solidFill>
                  <a:srgbClr val="121212"/>
                </a:solidFill>
                <a:latin typeface="Karla"/>
                <a:ea typeface="Karla"/>
                <a:cs typeface="Karla"/>
                <a:sym typeface="Karla"/>
              </a:rPr>
              <a:t>traslado colectivo</a:t>
            </a:r>
            <a:r>
              <a:rPr lang="en" sz="900">
                <a:solidFill>
                  <a:srgbClr val="121212"/>
                </a:solidFill>
                <a:latin typeface="Karla"/>
                <a:ea typeface="Karla"/>
                <a:cs typeface="Karla"/>
                <a:sym typeface="Karla"/>
              </a:rPr>
              <a:t> cuando:</a:t>
            </a:r>
            <a:endParaRPr sz="900">
              <a:solidFill>
                <a:srgbClr val="121212"/>
              </a:solidFill>
              <a:latin typeface="Karla"/>
              <a:ea typeface="Karla"/>
              <a:cs typeface="Karla"/>
              <a:sym typeface="Karla"/>
            </a:endParaRPr>
          </a:p>
          <a:p>
            <a:pPr indent="-285750" lvl="0" marL="914400" rtl="0" algn="l">
              <a:lnSpc>
                <a:spcPct val="150000"/>
              </a:lnSpc>
              <a:spcBef>
                <a:spcPts val="1000"/>
              </a:spcBef>
              <a:spcAft>
                <a:spcPts val="0"/>
              </a:spcAft>
              <a:buClr>
                <a:srgbClr val="121212"/>
              </a:buClr>
              <a:buSzPts val="900"/>
              <a:buFont typeface="Karla"/>
              <a:buAutoNum type="alphaLcPeriod"/>
            </a:pPr>
            <a:r>
              <a:rPr lang="en" sz="900">
                <a:solidFill>
                  <a:srgbClr val="121212"/>
                </a:solidFill>
                <a:latin typeface="Karla"/>
                <a:ea typeface="Karla"/>
                <a:cs typeface="Karla"/>
                <a:sym typeface="Karla"/>
              </a:rPr>
              <a:t>Afecta a todos los trabajadores de un centro de trabajo, siempre que éste ocupe a más de cinco.</a:t>
            </a:r>
            <a:endParaRPr sz="900">
              <a:solidFill>
                <a:srgbClr val="121212"/>
              </a:solidFill>
              <a:latin typeface="Karla"/>
              <a:ea typeface="Karla"/>
              <a:cs typeface="Karla"/>
              <a:sym typeface="Karla"/>
            </a:endParaRPr>
          </a:p>
          <a:p>
            <a:pPr indent="-285750" lvl="0" marL="914400" rtl="0" algn="l">
              <a:lnSpc>
                <a:spcPct val="150000"/>
              </a:lnSpc>
              <a:spcBef>
                <a:spcPts val="0"/>
              </a:spcBef>
              <a:spcAft>
                <a:spcPts val="0"/>
              </a:spcAft>
              <a:buClr>
                <a:srgbClr val="121212"/>
              </a:buClr>
              <a:buSzPts val="900"/>
              <a:buFont typeface="Karla"/>
              <a:buAutoNum type="alphaLcPeriod"/>
            </a:pPr>
            <a:r>
              <a:rPr lang="en" sz="900">
                <a:solidFill>
                  <a:srgbClr val="121212"/>
                </a:solidFill>
                <a:latin typeface="Karla"/>
                <a:ea typeface="Karla"/>
                <a:cs typeface="Karla"/>
                <a:sym typeface="Karla"/>
              </a:rPr>
              <a:t>Cuando sin afectar a la totalidad del centro de trabajo en un plazo de noventa días afecte a un número de trabajadores de, al menos:</a:t>
            </a:r>
            <a:endParaRPr sz="900">
              <a:solidFill>
                <a:srgbClr val="121212"/>
              </a:solidFill>
              <a:latin typeface="Karla"/>
              <a:ea typeface="Karla"/>
              <a:cs typeface="Karla"/>
              <a:sym typeface="Karla"/>
            </a:endParaRPr>
          </a:p>
          <a:p>
            <a:pPr indent="-285750" lvl="0" marL="1371600" rtl="0" algn="l">
              <a:lnSpc>
                <a:spcPct val="150000"/>
              </a:lnSpc>
              <a:spcBef>
                <a:spcPts val="0"/>
              </a:spcBef>
              <a:spcAft>
                <a:spcPts val="0"/>
              </a:spcAft>
              <a:buClr>
                <a:srgbClr val="121212"/>
              </a:buClr>
              <a:buSzPts val="900"/>
              <a:buFont typeface="Karla"/>
              <a:buChar char="-"/>
            </a:pPr>
            <a:r>
              <a:rPr lang="en" sz="900">
                <a:solidFill>
                  <a:srgbClr val="121212"/>
                </a:solidFill>
                <a:latin typeface="Karla"/>
                <a:ea typeface="Karla"/>
                <a:cs typeface="Karla"/>
                <a:sym typeface="Karla"/>
              </a:rPr>
              <a:t>Diez trabajadores, en las empresas que ocupen menos de cien trabajadores.</a:t>
            </a:r>
            <a:endParaRPr sz="900">
              <a:solidFill>
                <a:srgbClr val="121212"/>
              </a:solidFill>
              <a:latin typeface="Karla"/>
              <a:ea typeface="Karla"/>
              <a:cs typeface="Karla"/>
              <a:sym typeface="Karla"/>
            </a:endParaRPr>
          </a:p>
          <a:p>
            <a:pPr indent="-285750" lvl="0" marL="1371600" rtl="0" algn="l">
              <a:lnSpc>
                <a:spcPct val="150000"/>
              </a:lnSpc>
              <a:spcBef>
                <a:spcPts val="0"/>
              </a:spcBef>
              <a:spcAft>
                <a:spcPts val="0"/>
              </a:spcAft>
              <a:buClr>
                <a:srgbClr val="121212"/>
              </a:buClr>
              <a:buSzPts val="900"/>
              <a:buFont typeface="Karla"/>
              <a:buChar char="-"/>
            </a:pPr>
            <a:r>
              <a:rPr lang="en" sz="900">
                <a:solidFill>
                  <a:srgbClr val="121212"/>
                </a:solidFill>
                <a:latin typeface="Karla"/>
                <a:ea typeface="Karla"/>
                <a:cs typeface="Karla"/>
                <a:sym typeface="Karla"/>
              </a:rPr>
              <a:t>El 10% el número de trabajadores de la empresa que ocupe entre cien y trescientos trabajadores.</a:t>
            </a:r>
            <a:endParaRPr sz="900">
              <a:solidFill>
                <a:srgbClr val="121212"/>
              </a:solidFill>
              <a:latin typeface="Karla"/>
              <a:ea typeface="Karla"/>
              <a:cs typeface="Karla"/>
              <a:sym typeface="Karla"/>
            </a:endParaRPr>
          </a:p>
          <a:p>
            <a:pPr indent="-285750" lvl="0" marL="1371600" rtl="0" algn="l">
              <a:lnSpc>
                <a:spcPct val="150000"/>
              </a:lnSpc>
              <a:spcBef>
                <a:spcPts val="0"/>
              </a:spcBef>
              <a:spcAft>
                <a:spcPts val="0"/>
              </a:spcAft>
              <a:buClr>
                <a:srgbClr val="121212"/>
              </a:buClr>
              <a:buSzPts val="900"/>
              <a:buFont typeface="Karla"/>
              <a:buChar char="-"/>
            </a:pPr>
            <a:r>
              <a:rPr lang="en" sz="900">
                <a:solidFill>
                  <a:srgbClr val="121212"/>
                </a:solidFill>
                <a:latin typeface="Karla"/>
                <a:ea typeface="Karla"/>
                <a:cs typeface="Karla"/>
                <a:sym typeface="Karla"/>
              </a:rPr>
              <a:t>Treinta trabajadores en las empresas que ocupen más de trescientos trabajadores.</a:t>
            </a:r>
            <a:endParaRPr sz="900">
              <a:solidFill>
                <a:srgbClr val="121212"/>
              </a:solidFill>
              <a:latin typeface="Karla"/>
              <a:ea typeface="Karla"/>
              <a:cs typeface="Karla"/>
              <a:sym typeface="Karla"/>
            </a:endParaRPr>
          </a:p>
        </p:txBody>
      </p:sp>
      <p:sp>
        <p:nvSpPr>
          <p:cNvPr id="312" name="Google Shape;312;p40"/>
          <p:cNvSpPr txBox="1"/>
          <p:nvPr/>
        </p:nvSpPr>
        <p:spPr>
          <a:xfrm>
            <a:off x="5670825" y="250700"/>
            <a:ext cx="3224400" cy="477000"/>
          </a:xfrm>
          <a:prstGeom prst="rect">
            <a:avLst/>
          </a:prstGeom>
          <a:noFill/>
          <a:ln>
            <a:noFill/>
          </a:ln>
        </p:spPr>
        <p:txBody>
          <a:bodyPr anchorCtr="0" anchor="t" bIns="91425" lIns="91425" spcFirstLastPara="1" rIns="91425" wrap="square" tIns="91425">
            <a:spAutoFit/>
          </a:bodyPr>
          <a:lstStyle/>
          <a:p>
            <a:pPr indent="0" lvl="0" marL="101600" marR="50800" rtl="0" algn="l">
              <a:lnSpc>
                <a:spcPct val="140000"/>
              </a:lnSpc>
              <a:spcBef>
                <a:spcPts val="0"/>
              </a:spcBef>
              <a:spcAft>
                <a:spcPts val="0"/>
              </a:spcAft>
              <a:buNone/>
            </a:pPr>
            <a:r>
              <a:rPr b="1" lang="en" sz="1900">
                <a:solidFill>
                  <a:schemeClr val="lt1"/>
                </a:solidFill>
                <a:highlight>
                  <a:schemeClr val="accent5"/>
                </a:highlight>
                <a:latin typeface="Karla"/>
                <a:ea typeface="Karla"/>
                <a:cs typeface="Karla"/>
                <a:sym typeface="Karla"/>
              </a:rPr>
              <a:t>La movilidad geográfica </a:t>
            </a:r>
            <a:endParaRPr sz="24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6" name="Shape 316"/>
        <p:cNvGrpSpPr/>
        <p:nvPr/>
      </p:nvGrpSpPr>
      <p:grpSpPr>
        <a:xfrm>
          <a:off x="0" y="0"/>
          <a:ext cx="0" cy="0"/>
          <a:chOff x="0" y="0"/>
          <a:chExt cx="0" cy="0"/>
        </a:xfrm>
      </p:grpSpPr>
      <p:sp>
        <p:nvSpPr>
          <p:cNvPr id="317" name="Google Shape;317;p41"/>
          <p:cNvSpPr txBox="1"/>
          <p:nvPr>
            <p:ph idx="1" type="body"/>
          </p:nvPr>
        </p:nvSpPr>
        <p:spPr>
          <a:xfrm>
            <a:off x="1833750" y="1609200"/>
            <a:ext cx="5476500" cy="819900"/>
          </a:xfrm>
          <a:prstGeom prst="rect">
            <a:avLst/>
          </a:prstGeom>
        </p:spPr>
        <p:txBody>
          <a:bodyPr anchorCtr="0" anchor="ctr" bIns="91425" lIns="91425" spcFirstLastPara="1" rIns="91425" wrap="square" tIns="91425">
            <a:noAutofit/>
          </a:bodyPr>
          <a:lstStyle/>
          <a:p>
            <a:pPr indent="0" lvl="0" marL="0" rtl="0" algn="ctr">
              <a:spcBef>
                <a:spcPts val="600"/>
              </a:spcBef>
              <a:spcAft>
                <a:spcPts val="0"/>
              </a:spcAft>
              <a:buNone/>
            </a:pPr>
            <a:r>
              <a:rPr lang="en" sz="2000"/>
              <a:t>Diferencia entre TRASLADO y DESPLAZAMIENTO</a:t>
            </a:r>
            <a:endParaRPr sz="2000"/>
          </a:p>
        </p:txBody>
      </p:sp>
      <p:sp>
        <p:nvSpPr>
          <p:cNvPr id="318" name="Google Shape;318;p41"/>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19" name="Google Shape;319;p41"/>
          <p:cNvSpPr txBox="1"/>
          <p:nvPr/>
        </p:nvSpPr>
        <p:spPr>
          <a:xfrm>
            <a:off x="1988250" y="2207550"/>
            <a:ext cx="5169300" cy="1903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50">
                <a:solidFill>
                  <a:schemeClr val="lt1"/>
                </a:solidFill>
                <a:latin typeface="Karla"/>
                <a:ea typeface="Karla"/>
                <a:cs typeface="Karla"/>
                <a:sym typeface="Karla"/>
              </a:rPr>
              <a:t>La diferencia básica que distingue un traslado de un desplazamiento por parte de la empresa radica en el carácter temporal del desplazamiento. </a:t>
            </a:r>
            <a:endParaRPr sz="1050">
              <a:solidFill>
                <a:schemeClr val="lt1"/>
              </a:solidFill>
              <a:latin typeface="Karla"/>
              <a:ea typeface="Karla"/>
              <a:cs typeface="Karla"/>
              <a:sym typeface="Karla"/>
            </a:endParaRPr>
          </a:p>
          <a:p>
            <a:pPr indent="0" lvl="0" marL="0" rtl="0" algn="l">
              <a:lnSpc>
                <a:spcPct val="115000"/>
              </a:lnSpc>
              <a:spcBef>
                <a:spcPts val="1000"/>
              </a:spcBef>
              <a:spcAft>
                <a:spcPts val="0"/>
              </a:spcAft>
              <a:buNone/>
            </a:pPr>
            <a:r>
              <a:rPr lang="en" sz="1050">
                <a:solidFill>
                  <a:schemeClr val="lt1"/>
                </a:solidFill>
                <a:latin typeface="Karla"/>
                <a:ea typeface="Karla"/>
                <a:cs typeface="Karla"/>
                <a:sym typeface="Karla"/>
              </a:rPr>
              <a:t>En el</a:t>
            </a:r>
            <a:r>
              <a:rPr b="1" lang="en" sz="1050">
                <a:solidFill>
                  <a:schemeClr val="lt1"/>
                </a:solidFill>
                <a:latin typeface="Karla"/>
                <a:ea typeface="Karla"/>
                <a:cs typeface="Karla"/>
                <a:sym typeface="Karla"/>
              </a:rPr>
              <a:t> traslado</a:t>
            </a:r>
            <a:r>
              <a:rPr lang="en" sz="1050">
                <a:solidFill>
                  <a:schemeClr val="lt1"/>
                </a:solidFill>
                <a:latin typeface="Karla"/>
                <a:ea typeface="Karla"/>
                <a:cs typeface="Karla"/>
                <a:sym typeface="Karla"/>
              </a:rPr>
              <a:t>, el empresario puede decidir trasladar al trabajador a un centro de trabajo distinto de la misma empresa el cual exige un cambio de residencia. </a:t>
            </a:r>
            <a:endParaRPr sz="1050">
              <a:solidFill>
                <a:schemeClr val="lt1"/>
              </a:solidFill>
              <a:latin typeface="Karla"/>
              <a:ea typeface="Karla"/>
              <a:cs typeface="Karla"/>
              <a:sym typeface="Karla"/>
            </a:endParaRPr>
          </a:p>
          <a:p>
            <a:pPr indent="0" lvl="0" marL="0" rtl="0" algn="l">
              <a:lnSpc>
                <a:spcPct val="115000"/>
              </a:lnSpc>
              <a:spcBef>
                <a:spcPts val="1000"/>
              </a:spcBef>
              <a:spcAft>
                <a:spcPts val="1000"/>
              </a:spcAft>
              <a:buNone/>
            </a:pPr>
            <a:r>
              <a:rPr lang="en" sz="1050">
                <a:solidFill>
                  <a:schemeClr val="lt1"/>
                </a:solidFill>
                <a:latin typeface="Karla"/>
                <a:ea typeface="Karla"/>
                <a:cs typeface="Karla"/>
                <a:sym typeface="Karla"/>
              </a:rPr>
              <a:t>Por el contrario, </a:t>
            </a:r>
            <a:r>
              <a:rPr lang="en" sz="1050">
                <a:solidFill>
                  <a:schemeClr val="lt1"/>
                </a:solidFill>
                <a:latin typeface="Karla"/>
                <a:ea typeface="Karla"/>
                <a:cs typeface="Karla"/>
                <a:sym typeface="Karla"/>
              </a:rPr>
              <a:t> el </a:t>
            </a:r>
            <a:r>
              <a:rPr b="1" lang="en" sz="1050">
                <a:solidFill>
                  <a:schemeClr val="lt1"/>
                </a:solidFill>
                <a:latin typeface="Karla"/>
                <a:ea typeface="Karla"/>
                <a:cs typeface="Karla"/>
                <a:sym typeface="Karla"/>
              </a:rPr>
              <a:t>desplazamiento</a:t>
            </a:r>
            <a:r>
              <a:rPr lang="en" sz="1050">
                <a:solidFill>
                  <a:schemeClr val="lt1"/>
                </a:solidFill>
                <a:latin typeface="Karla"/>
                <a:ea typeface="Karla"/>
                <a:cs typeface="Karla"/>
                <a:sym typeface="Karla"/>
              </a:rPr>
              <a:t>, regulado en el artículo 40.6 del Estatuto de los Trabajadores, se produce un cambio temporal de lugar de trabajo que requiere que el trabajador resida en población distinta de la de su domicilio habitual, sin exigir un cambio definitivo de su residencia habitual.</a:t>
            </a:r>
            <a:endParaRPr>
              <a:solidFill>
                <a:schemeClr val="lt1"/>
              </a:solidFill>
              <a:latin typeface="Karla"/>
              <a:ea typeface="Karla"/>
              <a:cs typeface="Karla"/>
              <a:sym typeface="Karla"/>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42"/>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25" name="Google Shape;325;p42"/>
          <p:cNvSpPr txBox="1"/>
          <p:nvPr/>
        </p:nvSpPr>
        <p:spPr>
          <a:xfrm>
            <a:off x="217700" y="1165775"/>
            <a:ext cx="8677500" cy="3606900"/>
          </a:xfrm>
          <a:prstGeom prst="rect">
            <a:avLst/>
          </a:prstGeom>
          <a:noFill/>
          <a:ln>
            <a:noFill/>
          </a:ln>
        </p:spPr>
        <p:txBody>
          <a:bodyPr anchorCtr="0" anchor="t" bIns="91425" lIns="91425" spcFirstLastPara="1" rIns="91425" wrap="square" tIns="91425">
            <a:spAutoFit/>
          </a:bodyPr>
          <a:lstStyle/>
          <a:p>
            <a:pPr indent="0" lvl="0" marL="101600" marR="50800" rtl="0" algn="l">
              <a:lnSpc>
                <a:spcPct val="140000"/>
              </a:lnSpc>
              <a:spcBef>
                <a:spcPts val="0"/>
              </a:spcBef>
              <a:spcAft>
                <a:spcPts val="0"/>
              </a:spcAft>
              <a:buNone/>
            </a:pPr>
            <a:r>
              <a:rPr lang="en" sz="1000">
                <a:latin typeface="Karla"/>
                <a:ea typeface="Karla"/>
                <a:cs typeface="Karla"/>
                <a:sym typeface="Karla"/>
              </a:rPr>
              <a:t>La dirección de la empresa, cuando existan probadas razones económicas, técnicas, organizativas o de producción, podrá acordar modificaciones sustanciales de las condiciones de trabajo. Se considerarán tales las que estén relacionadas con la competitividad, productividad u organización técnica o del trabajo en la empresa.</a:t>
            </a:r>
            <a:endParaRPr sz="1000">
              <a:latin typeface="Karla"/>
              <a:ea typeface="Karla"/>
              <a:cs typeface="Karla"/>
              <a:sym typeface="Karla"/>
            </a:endParaRPr>
          </a:p>
          <a:p>
            <a:pPr indent="-292100" lvl="0" marL="457200" marR="50800" rtl="0" algn="l">
              <a:lnSpc>
                <a:spcPct val="140000"/>
              </a:lnSpc>
              <a:spcBef>
                <a:spcPts val="1000"/>
              </a:spcBef>
              <a:spcAft>
                <a:spcPts val="0"/>
              </a:spcAft>
              <a:buClr>
                <a:schemeClr val="accent5"/>
              </a:buClr>
              <a:buSzPts val="1000"/>
              <a:buFont typeface="Karla"/>
              <a:buChar char="➔"/>
            </a:pPr>
            <a:r>
              <a:rPr lang="en" sz="1000">
                <a:latin typeface="Karla"/>
                <a:ea typeface="Karla"/>
                <a:cs typeface="Karla"/>
                <a:sym typeface="Karla"/>
              </a:rPr>
              <a:t>Tendrán la consideración de modificaciones sustanciales de las condiciones de trabajo, entre otras, las que afecten a las siguientes materias:</a:t>
            </a:r>
            <a:endParaRPr sz="1000">
              <a:latin typeface="Karla"/>
              <a:ea typeface="Karla"/>
              <a:cs typeface="Karla"/>
              <a:sym typeface="Karla"/>
            </a:endParaRPr>
          </a:p>
          <a:p>
            <a:pPr indent="-292100" lvl="0" marL="838200" rtl="0" algn="l">
              <a:lnSpc>
                <a:spcPct val="120000"/>
              </a:lnSpc>
              <a:spcBef>
                <a:spcPts val="0"/>
              </a:spcBef>
              <a:spcAft>
                <a:spcPts val="0"/>
              </a:spcAft>
              <a:buSzPts val="1000"/>
              <a:buFont typeface="Karla"/>
              <a:buChar char="●"/>
            </a:pPr>
            <a:r>
              <a:rPr lang="en" sz="1000">
                <a:latin typeface="Karla"/>
                <a:ea typeface="Karla"/>
                <a:cs typeface="Karla"/>
                <a:sym typeface="Karla"/>
              </a:rPr>
              <a:t>Jornada de trabajo.</a:t>
            </a:r>
            <a:endParaRPr sz="1000">
              <a:latin typeface="Karla"/>
              <a:ea typeface="Karla"/>
              <a:cs typeface="Karla"/>
              <a:sym typeface="Karla"/>
            </a:endParaRPr>
          </a:p>
          <a:p>
            <a:pPr indent="-292100" lvl="0" marL="838200" rtl="0" algn="l">
              <a:lnSpc>
                <a:spcPct val="120000"/>
              </a:lnSpc>
              <a:spcBef>
                <a:spcPts val="1000"/>
              </a:spcBef>
              <a:spcAft>
                <a:spcPts val="0"/>
              </a:spcAft>
              <a:buSzPts val="1000"/>
              <a:buFont typeface="Karla"/>
              <a:buChar char="●"/>
            </a:pPr>
            <a:r>
              <a:rPr lang="en" sz="1000">
                <a:latin typeface="Karla"/>
                <a:ea typeface="Karla"/>
                <a:cs typeface="Karla"/>
                <a:sym typeface="Karla"/>
              </a:rPr>
              <a:t>Horario y distribución del tiempo de trabajo.</a:t>
            </a:r>
            <a:endParaRPr sz="1000">
              <a:latin typeface="Karla"/>
              <a:ea typeface="Karla"/>
              <a:cs typeface="Karla"/>
              <a:sym typeface="Karla"/>
            </a:endParaRPr>
          </a:p>
          <a:p>
            <a:pPr indent="-292100" lvl="0" marL="838200" rtl="0" algn="l">
              <a:lnSpc>
                <a:spcPct val="120000"/>
              </a:lnSpc>
              <a:spcBef>
                <a:spcPts val="1000"/>
              </a:spcBef>
              <a:spcAft>
                <a:spcPts val="0"/>
              </a:spcAft>
              <a:buSzPts val="1000"/>
              <a:buFont typeface="Karla"/>
              <a:buChar char="●"/>
            </a:pPr>
            <a:r>
              <a:rPr lang="en" sz="1000">
                <a:latin typeface="Karla"/>
                <a:ea typeface="Karla"/>
                <a:cs typeface="Karla"/>
                <a:sym typeface="Karla"/>
              </a:rPr>
              <a:t>Régimen de trabajo a turnos.</a:t>
            </a:r>
            <a:endParaRPr sz="1000">
              <a:latin typeface="Karla"/>
              <a:ea typeface="Karla"/>
              <a:cs typeface="Karla"/>
              <a:sym typeface="Karla"/>
            </a:endParaRPr>
          </a:p>
          <a:p>
            <a:pPr indent="-292100" lvl="0" marL="838200" rtl="0" algn="l">
              <a:lnSpc>
                <a:spcPct val="120000"/>
              </a:lnSpc>
              <a:spcBef>
                <a:spcPts val="1000"/>
              </a:spcBef>
              <a:spcAft>
                <a:spcPts val="0"/>
              </a:spcAft>
              <a:buSzPts val="1000"/>
              <a:buFont typeface="Karla"/>
              <a:buChar char="●"/>
            </a:pPr>
            <a:r>
              <a:rPr lang="en" sz="1000">
                <a:latin typeface="Karla"/>
                <a:ea typeface="Karla"/>
                <a:cs typeface="Karla"/>
                <a:sym typeface="Karla"/>
              </a:rPr>
              <a:t>Sistemas de remuneración y cuantía salarial.</a:t>
            </a:r>
            <a:endParaRPr sz="1000">
              <a:latin typeface="Karla"/>
              <a:ea typeface="Karla"/>
              <a:cs typeface="Karla"/>
              <a:sym typeface="Karla"/>
            </a:endParaRPr>
          </a:p>
          <a:p>
            <a:pPr indent="-292100" lvl="0" marL="838200" rtl="0" algn="l">
              <a:lnSpc>
                <a:spcPct val="120000"/>
              </a:lnSpc>
              <a:spcBef>
                <a:spcPts val="1000"/>
              </a:spcBef>
              <a:spcAft>
                <a:spcPts val="0"/>
              </a:spcAft>
              <a:buSzPts val="1000"/>
              <a:buFont typeface="Karla"/>
              <a:buChar char="●"/>
            </a:pPr>
            <a:r>
              <a:rPr lang="en" sz="1000">
                <a:latin typeface="Karla"/>
                <a:ea typeface="Karla"/>
                <a:cs typeface="Karla"/>
                <a:sym typeface="Karla"/>
              </a:rPr>
              <a:t>Sistema de trabajo y rendimiento.</a:t>
            </a:r>
            <a:endParaRPr sz="1000">
              <a:latin typeface="Karla"/>
              <a:ea typeface="Karla"/>
              <a:cs typeface="Karla"/>
              <a:sym typeface="Karla"/>
            </a:endParaRPr>
          </a:p>
          <a:p>
            <a:pPr indent="-292100" lvl="0" marL="838200" rtl="0" algn="l">
              <a:spcBef>
                <a:spcPts val="1000"/>
              </a:spcBef>
              <a:spcAft>
                <a:spcPts val="0"/>
              </a:spcAft>
              <a:buSzPts val="1000"/>
              <a:buChar char="●"/>
            </a:pPr>
            <a:r>
              <a:rPr lang="en" sz="1000">
                <a:latin typeface="Karla"/>
                <a:ea typeface="Karla"/>
                <a:cs typeface="Karla"/>
                <a:sym typeface="Karla"/>
              </a:rPr>
              <a:t>Funciones, cuando excedan de los límites que para la movilidad funcional se prevé en el </a:t>
            </a:r>
            <a:r>
              <a:rPr b="1" lang="en" sz="1000">
                <a:solidFill>
                  <a:schemeClr val="accent5"/>
                </a:solidFill>
                <a:uFill>
                  <a:noFill/>
                </a:uFill>
                <a:latin typeface="Karla"/>
                <a:ea typeface="Karla"/>
                <a:cs typeface="Karla"/>
                <a:sym typeface="Karla"/>
                <a:hlinkClick r:id="rId3">
                  <a:extLst>
                    <a:ext uri="{A12FA001-AC4F-418D-AE19-62706E023703}">
                      <ahyp:hlinkClr val="tx"/>
                    </a:ext>
                  </a:extLst>
                </a:hlinkClick>
              </a:rPr>
              <a:t>apartado 15.1.</a:t>
            </a:r>
            <a:endParaRPr b="1" sz="1000">
              <a:solidFill>
                <a:schemeClr val="accent5"/>
              </a:solidFill>
              <a:latin typeface="Karla"/>
              <a:ea typeface="Karla"/>
              <a:cs typeface="Karla"/>
              <a:sym typeface="Karla"/>
            </a:endParaRPr>
          </a:p>
          <a:p>
            <a:pPr indent="-292100" lvl="0" marL="457200" marR="50800" rtl="0" algn="l">
              <a:lnSpc>
                <a:spcPct val="140000"/>
              </a:lnSpc>
              <a:spcBef>
                <a:spcPts val="1000"/>
              </a:spcBef>
              <a:spcAft>
                <a:spcPts val="0"/>
              </a:spcAft>
              <a:buClr>
                <a:schemeClr val="accent5"/>
              </a:buClr>
              <a:buSzPts val="1000"/>
              <a:buFont typeface="Karla"/>
              <a:buChar char="➔"/>
            </a:pPr>
            <a:r>
              <a:rPr lang="en" sz="1000">
                <a:latin typeface="Karla"/>
                <a:ea typeface="Karla"/>
                <a:cs typeface="Karla"/>
                <a:sym typeface="Karla"/>
              </a:rPr>
              <a:t>Las modificaciones sustanciales de las condiciones de trabajo podrán afectar a las condiciones reconocidas a los trabajadores en el contrato de trabajo, en acuerdos o pactos colectivos o disfrutadas por éstos en virtud de una decisión unilateral del empresario de efectos colectivos.</a:t>
            </a:r>
            <a:endParaRPr sz="1000">
              <a:solidFill>
                <a:srgbClr val="121212"/>
              </a:solidFill>
              <a:latin typeface="Karla"/>
              <a:ea typeface="Karla"/>
              <a:cs typeface="Karla"/>
              <a:sym typeface="Karla"/>
            </a:endParaRPr>
          </a:p>
        </p:txBody>
      </p:sp>
      <p:sp>
        <p:nvSpPr>
          <p:cNvPr id="326" name="Google Shape;326;p42"/>
          <p:cNvSpPr txBox="1"/>
          <p:nvPr/>
        </p:nvSpPr>
        <p:spPr>
          <a:xfrm>
            <a:off x="5670800" y="285275"/>
            <a:ext cx="3224400" cy="714300"/>
          </a:xfrm>
          <a:prstGeom prst="rect">
            <a:avLst/>
          </a:prstGeom>
          <a:noFill/>
          <a:ln>
            <a:noFill/>
          </a:ln>
        </p:spPr>
        <p:txBody>
          <a:bodyPr anchorCtr="0" anchor="t" bIns="91425" lIns="91425" spcFirstLastPara="1" rIns="91425" wrap="square" tIns="91425">
            <a:spAutoFit/>
          </a:bodyPr>
          <a:lstStyle/>
          <a:p>
            <a:pPr indent="0" lvl="0" marL="101600" marR="50800" rtl="0" algn="l">
              <a:lnSpc>
                <a:spcPct val="115000"/>
              </a:lnSpc>
              <a:spcBef>
                <a:spcPts val="0"/>
              </a:spcBef>
              <a:spcAft>
                <a:spcPts val="0"/>
              </a:spcAft>
              <a:buNone/>
            </a:pPr>
            <a:r>
              <a:rPr b="1" lang="en" sz="1600">
                <a:solidFill>
                  <a:schemeClr val="lt1"/>
                </a:solidFill>
                <a:highlight>
                  <a:schemeClr val="accent5"/>
                </a:highlight>
                <a:latin typeface="Karla"/>
                <a:ea typeface="Karla"/>
                <a:cs typeface="Karla"/>
                <a:sym typeface="Karla"/>
              </a:rPr>
              <a:t>La modificación sustancial de las condiciones de trabajo</a:t>
            </a:r>
            <a:endParaRPr sz="21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43"/>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3.2. La suspensión del contrato de trabajo</a:t>
            </a:r>
            <a:endParaRPr/>
          </a:p>
        </p:txBody>
      </p:sp>
      <p:sp>
        <p:nvSpPr>
          <p:cNvPr id="332" name="Google Shape;332;p43"/>
          <p:cNvSpPr txBox="1"/>
          <p:nvPr>
            <p:ph idx="1" type="body"/>
          </p:nvPr>
        </p:nvSpPr>
        <p:spPr>
          <a:xfrm>
            <a:off x="886650" y="1736703"/>
            <a:ext cx="7370700" cy="2317500"/>
          </a:xfrm>
          <a:prstGeom prst="rect">
            <a:avLst/>
          </a:prstGeom>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t/>
            </a:r>
            <a:endParaRPr sz="1000">
              <a:solidFill>
                <a:schemeClr val="accent5"/>
              </a:solidFill>
            </a:endParaRPr>
          </a:p>
          <a:p>
            <a:pPr indent="0" lvl="0" marL="0" rtl="0" algn="l">
              <a:lnSpc>
                <a:spcPct val="115000"/>
              </a:lnSpc>
              <a:spcBef>
                <a:spcPts val="1000"/>
              </a:spcBef>
              <a:spcAft>
                <a:spcPts val="1000"/>
              </a:spcAft>
              <a:buNone/>
            </a:pPr>
            <a:r>
              <a:t/>
            </a:r>
            <a:endParaRPr/>
          </a:p>
        </p:txBody>
      </p:sp>
      <p:sp>
        <p:nvSpPr>
          <p:cNvPr id="333" name="Google Shape;333;p43"/>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34" name="Google Shape;334;p43"/>
          <p:cNvSpPr txBox="1"/>
          <p:nvPr/>
        </p:nvSpPr>
        <p:spPr>
          <a:xfrm>
            <a:off x="697500" y="1948800"/>
            <a:ext cx="7749000" cy="1893300"/>
          </a:xfrm>
          <a:prstGeom prst="rect">
            <a:avLst/>
          </a:prstGeom>
          <a:noFill/>
          <a:ln>
            <a:noFill/>
          </a:ln>
        </p:spPr>
        <p:txBody>
          <a:bodyPr anchorCtr="0" anchor="t" bIns="91425" lIns="91425" spcFirstLastPara="1" rIns="91425" wrap="square" tIns="91425">
            <a:spAutoFit/>
          </a:bodyPr>
          <a:lstStyle/>
          <a:p>
            <a:pPr indent="-292100" lvl="0" marL="457200" rtl="0" algn="l">
              <a:spcBef>
                <a:spcPts val="0"/>
              </a:spcBef>
              <a:spcAft>
                <a:spcPts val="0"/>
              </a:spcAft>
              <a:buClr>
                <a:schemeClr val="accent5"/>
              </a:buClr>
              <a:buSzPts val="1000"/>
              <a:buFont typeface="Karla"/>
              <a:buChar char="●"/>
            </a:pPr>
            <a:r>
              <a:rPr lang="en" sz="1000">
                <a:highlight>
                  <a:srgbClr val="FFFFFF"/>
                </a:highlight>
                <a:latin typeface="Karla"/>
                <a:ea typeface="Karla"/>
                <a:cs typeface="Karla"/>
                <a:sym typeface="Karla"/>
              </a:rPr>
              <a:t>Consiste en l</a:t>
            </a:r>
            <a:r>
              <a:rPr lang="en" sz="1000">
                <a:highlight>
                  <a:srgbClr val="FFFFFF"/>
                </a:highlight>
                <a:latin typeface="Karla"/>
                <a:ea typeface="Karla"/>
                <a:cs typeface="Karla"/>
                <a:sym typeface="Karla"/>
              </a:rPr>
              <a:t>a interrupción temporal de la prestación laboral sin quedar roto el vínculo contractual entre empresa y trabajador.</a:t>
            </a:r>
            <a:endParaRPr sz="1000">
              <a:highlight>
                <a:srgbClr val="FFFFFF"/>
              </a:highlight>
              <a:latin typeface="Karla"/>
              <a:ea typeface="Karla"/>
              <a:cs typeface="Karla"/>
              <a:sym typeface="Karla"/>
            </a:endParaRPr>
          </a:p>
          <a:p>
            <a:pPr indent="-292100" lvl="0" marL="457200" marR="50800" rtl="0" algn="l">
              <a:lnSpc>
                <a:spcPct val="140000"/>
              </a:lnSpc>
              <a:spcBef>
                <a:spcPts val="1000"/>
              </a:spcBef>
              <a:spcAft>
                <a:spcPts val="0"/>
              </a:spcAft>
              <a:buClr>
                <a:schemeClr val="accent5"/>
              </a:buClr>
              <a:buSzPts val="1000"/>
              <a:buFont typeface="Karla"/>
              <a:buChar char="●"/>
            </a:pPr>
            <a:r>
              <a:rPr b="1" lang="en" sz="1000">
                <a:latin typeface="Karla"/>
                <a:ea typeface="Karla"/>
                <a:cs typeface="Karla"/>
                <a:sym typeface="Karla"/>
              </a:rPr>
              <a:t>Efectos. </a:t>
            </a:r>
            <a:r>
              <a:rPr lang="en" sz="1000">
                <a:latin typeface="Karla"/>
                <a:ea typeface="Karla"/>
                <a:cs typeface="Karla"/>
                <a:sym typeface="Karla"/>
              </a:rPr>
              <a:t>La suspensión del contrato deja sin efectos las obligaciones de ambas partes: trabajar y remunerar el trabajo. En algunos casos el trabajador percibirá una prestación de la Seguridad Social sustitutoria del salario.</a:t>
            </a:r>
            <a:endParaRPr sz="1000">
              <a:latin typeface="Karla"/>
              <a:ea typeface="Karla"/>
              <a:cs typeface="Karla"/>
              <a:sym typeface="Karla"/>
            </a:endParaRPr>
          </a:p>
          <a:p>
            <a:pPr indent="-292100" lvl="0" marL="457200" marR="50800" rtl="0" algn="l">
              <a:lnSpc>
                <a:spcPct val="140000"/>
              </a:lnSpc>
              <a:spcBef>
                <a:spcPts val="1000"/>
              </a:spcBef>
              <a:spcAft>
                <a:spcPts val="0"/>
              </a:spcAft>
              <a:buClr>
                <a:schemeClr val="accent5"/>
              </a:buClr>
              <a:buSzPts val="1000"/>
              <a:buFont typeface="Karla"/>
              <a:buChar char="●"/>
            </a:pPr>
            <a:r>
              <a:rPr lang="en" sz="1000">
                <a:latin typeface="Karla"/>
                <a:ea typeface="Karla"/>
                <a:cs typeface="Karla"/>
                <a:sym typeface="Karla"/>
              </a:rPr>
              <a:t>Una vez cesa la causa que originó la suspensión, el trabajador tiene derecho a que se le restituya en su puesto de trabajo con las mismas condiciones.</a:t>
            </a:r>
            <a:endParaRPr sz="1000">
              <a:latin typeface="Karla"/>
              <a:ea typeface="Karla"/>
              <a:cs typeface="Karla"/>
              <a:sym typeface="Karla"/>
            </a:endParaRPr>
          </a:p>
          <a:p>
            <a:pPr indent="0" lvl="0" marL="0" marR="50800" rtl="0" algn="l">
              <a:lnSpc>
                <a:spcPct val="140000"/>
              </a:lnSpc>
              <a:spcBef>
                <a:spcPts val="1000"/>
              </a:spcBef>
              <a:spcAft>
                <a:spcPts val="1000"/>
              </a:spcAft>
              <a:buNone/>
            </a:pPr>
            <a:r>
              <a:t/>
            </a:r>
            <a:endParaRPr sz="1000">
              <a:latin typeface="Karla"/>
              <a:ea typeface="Karla"/>
              <a:cs typeface="Karla"/>
              <a:sym typeface="Karla"/>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4"/>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40" name="Google Shape;340;p44"/>
          <p:cNvPicPr preferRelativeResize="0"/>
          <p:nvPr/>
        </p:nvPicPr>
        <p:blipFill rotWithShape="1">
          <a:blip r:embed="rId3">
            <a:alphaModFix/>
          </a:blip>
          <a:srcRect b="0" l="0" r="0" t="2056"/>
          <a:stretch/>
        </p:blipFill>
        <p:spPr>
          <a:xfrm>
            <a:off x="449475" y="476825"/>
            <a:ext cx="4037799" cy="3782001"/>
          </a:xfrm>
          <a:prstGeom prst="rect">
            <a:avLst/>
          </a:prstGeom>
          <a:noFill/>
          <a:ln>
            <a:noFill/>
          </a:ln>
        </p:spPr>
      </p:pic>
      <p:pic>
        <p:nvPicPr>
          <p:cNvPr id="341" name="Google Shape;341;p44"/>
          <p:cNvPicPr preferRelativeResize="0"/>
          <p:nvPr/>
        </p:nvPicPr>
        <p:blipFill>
          <a:blip r:embed="rId4">
            <a:alphaModFix/>
          </a:blip>
          <a:stretch>
            <a:fillRect/>
          </a:stretch>
        </p:blipFill>
        <p:spPr>
          <a:xfrm>
            <a:off x="449475" y="4313600"/>
            <a:ext cx="3252876" cy="628400"/>
          </a:xfrm>
          <a:prstGeom prst="rect">
            <a:avLst/>
          </a:prstGeom>
          <a:noFill/>
          <a:ln>
            <a:noFill/>
          </a:ln>
        </p:spPr>
      </p:pic>
      <p:sp>
        <p:nvSpPr>
          <p:cNvPr id="342" name="Google Shape;342;p44"/>
          <p:cNvSpPr txBox="1"/>
          <p:nvPr/>
        </p:nvSpPr>
        <p:spPr>
          <a:xfrm>
            <a:off x="4927375" y="2340900"/>
            <a:ext cx="38121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800">
                <a:solidFill>
                  <a:schemeClr val="lt1"/>
                </a:solidFill>
                <a:highlight>
                  <a:schemeClr val="accent5"/>
                </a:highlight>
                <a:latin typeface="Karla"/>
                <a:ea typeface="Karla"/>
                <a:cs typeface="Karla"/>
                <a:sym typeface="Karla"/>
              </a:rPr>
              <a:t>CAUSAS SUSPENSIÓN CONTRATO</a:t>
            </a:r>
            <a:endParaRPr b="1" sz="1800">
              <a:solidFill>
                <a:schemeClr val="lt1"/>
              </a:solidFill>
              <a:highlight>
                <a:schemeClr val="accent5"/>
              </a:highlight>
              <a:latin typeface="Karla"/>
              <a:ea typeface="Karla"/>
              <a:cs typeface="Karla"/>
              <a:sym typeface="Karla"/>
            </a:endParaRPr>
          </a:p>
        </p:txBody>
      </p:sp>
      <p:pic>
        <p:nvPicPr>
          <p:cNvPr id="343" name="Google Shape;343;p44"/>
          <p:cNvPicPr preferRelativeResize="0"/>
          <p:nvPr/>
        </p:nvPicPr>
        <p:blipFill>
          <a:blip r:embed="rId5">
            <a:alphaModFix/>
          </a:blip>
          <a:stretch>
            <a:fillRect/>
          </a:stretch>
        </p:blipFill>
        <p:spPr>
          <a:xfrm>
            <a:off x="6087862" y="2844050"/>
            <a:ext cx="1491125" cy="11183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45"/>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49" name="Google Shape;349;p45"/>
          <p:cNvPicPr preferRelativeResize="0"/>
          <p:nvPr/>
        </p:nvPicPr>
        <p:blipFill>
          <a:blip r:embed="rId3">
            <a:alphaModFix/>
          </a:blip>
          <a:stretch>
            <a:fillRect/>
          </a:stretch>
        </p:blipFill>
        <p:spPr>
          <a:xfrm>
            <a:off x="4815000" y="1363351"/>
            <a:ext cx="4032174" cy="2995650"/>
          </a:xfrm>
          <a:prstGeom prst="rect">
            <a:avLst/>
          </a:prstGeom>
          <a:noFill/>
          <a:ln>
            <a:noFill/>
          </a:ln>
        </p:spPr>
      </p:pic>
      <p:pic>
        <p:nvPicPr>
          <p:cNvPr id="350" name="Google Shape;350;p45"/>
          <p:cNvPicPr preferRelativeResize="0"/>
          <p:nvPr/>
        </p:nvPicPr>
        <p:blipFill>
          <a:blip r:embed="rId4">
            <a:alphaModFix/>
          </a:blip>
          <a:stretch>
            <a:fillRect/>
          </a:stretch>
        </p:blipFill>
        <p:spPr>
          <a:xfrm rot="10800000">
            <a:off x="3661540" y="2574403"/>
            <a:ext cx="1094776" cy="821075"/>
          </a:xfrm>
          <a:prstGeom prst="rect">
            <a:avLst/>
          </a:prstGeom>
          <a:noFill/>
          <a:ln>
            <a:noFill/>
          </a:ln>
        </p:spPr>
      </p:pic>
      <p:sp>
        <p:nvSpPr>
          <p:cNvPr id="351" name="Google Shape;351;p45"/>
          <p:cNvSpPr txBox="1"/>
          <p:nvPr/>
        </p:nvSpPr>
        <p:spPr>
          <a:xfrm>
            <a:off x="829875" y="2238925"/>
            <a:ext cx="3000000" cy="1416000"/>
          </a:xfrm>
          <a:prstGeom prst="rect">
            <a:avLst/>
          </a:prstGeom>
          <a:noFill/>
          <a:ln>
            <a:noFill/>
          </a:ln>
        </p:spPr>
        <p:txBody>
          <a:bodyPr anchorCtr="0" anchor="t" bIns="91425" lIns="91425" spcFirstLastPara="1" rIns="91425" wrap="square" tIns="91425">
            <a:spAutoFit/>
          </a:bodyPr>
          <a:lstStyle/>
          <a:p>
            <a:pPr indent="0" lvl="0" marL="0" marR="50800" rtl="0" algn="l">
              <a:lnSpc>
                <a:spcPct val="140000"/>
              </a:lnSpc>
              <a:spcBef>
                <a:spcPts val="800"/>
              </a:spcBef>
              <a:spcAft>
                <a:spcPts val="1000"/>
              </a:spcAft>
              <a:buNone/>
            </a:pPr>
            <a:r>
              <a:rPr b="1" lang="en" sz="1000">
                <a:solidFill>
                  <a:schemeClr val="accent5"/>
                </a:solidFill>
                <a:latin typeface="Karla"/>
                <a:ea typeface="Karla"/>
                <a:cs typeface="Karla"/>
                <a:sym typeface="Karla"/>
              </a:rPr>
              <a:t>LA EXCEDENCIA (art.46): </a:t>
            </a:r>
            <a:r>
              <a:rPr lang="en" sz="1000">
                <a:latin typeface="Karla"/>
                <a:ea typeface="Karla"/>
                <a:cs typeface="Karla"/>
                <a:sym typeface="Karla"/>
              </a:rPr>
              <a:t>es el período de tiempo durante el cual el trabajador interrumpe su relación laboral, dejando sin efectos las prestaciones básicas de ambas partes, por voluntad propia o por desempeñar cargos públicos o sindicales.</a:t>
            </a:r>
            <a:endParaRPr/>
          </a:p>
        </p:txBody>
      </p:sp>
      <p:sp>
        <p:nvSpPr>
          <p:cNvPr id="352" name="Google Shape;352;p45"/>
          <p:cNvSpPr txBox="1"/>
          <p:nvPr/>
        </p:nvSpPr>
        <p:spPr>
          <a:xfrm>
            <a:off x="5670800" y="285275"/>
            <a:ext cx="3224400" cy="538800"/>
          </a:xfrm>
          <a:prstGeom prst="rect">
            <a:avLst/>
          </a:prstGeom>
          <a:noFill/>
          <a:ln>
            <a:noFill/>
          </a:ln>
        </p:spPr>
        <p:txBody>
          <a:bodyPr anchorCtr="0" anchor="t" bIns="91425" lIns="91425" spcFirstLastPara="1" rIns="91425" wrap="square" tIns="91425">
            <a:spAutoFit/>
          </a:bodyPr>
          <a:lstStyle/>
          <a:p>
            <a:pPr indent="0" lvl="0" marL="101600" marR="50800" rtl="0" algn="l">
              <a:lnSpc>
                <a:spcPct val="115000"/>
              </a:lnSpc>
              <a:spcBef>
                <a:spcPts val="0"/>
              </a:spcBef>
              <a:spcAft>
                <a:spcPts val="0"/>
              </a:spcAft>
              <a:buNone/>
            </a:pPr>
            <a:r>
              <a:rPr b="1" lang="en" sz="2300">
                <a:solidFill>
                  <a:schemeClr val="lt1"/>
                </a:solidFill>
                <a:highlight>
                  <a:schemeClr val="accent5"/>
                </a:highlight>
                <a:latin typeface="Karla"/>
                <a:ea typeface="Karla"/>
                <a:cs typeface="Karla"/>
                <a:sym typeface="Karla"/>
              </a:rPr>
              <a:t>La excedencia</a:t>
            </a:r>
            <a:endParaRPr sz="26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6"/>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3.3. La extinción del contrato de trabajo</a:t>
            </a:r>
            <a:endParaRPr/>
          </a:p>
        </p:txBody>
      </p:sp>
      <p:sp>
        <p:nvSpPr>
          <p:cNvPr id="358" name="Google Shape;358;p46"/>
          <p:cNvSpPr txBox="1"/>
          <p:nvPr>
            <p:ph idx="1" type="body"/>
          </p:nvPr>
        </p:nvSpPr>
        <p:spPr>
          <a:xfrm>
            <a:off x="423575" y="1598400"/>
            <a:ext cx="8402400" cy="3327300"/>
          </a:xfrm>
          <a:prstGeom prst="rect">
            <a:avLst/>
          </a:prstGeom>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t/>
            </a:r>
            <a:endParaRPr sz="1000">
              <a:solidFill>
                <a:schemeClr val="accent5"/>
              </a:solidFill>
            </a:endParaRPr>
          </a:p>
          <a:p>
            <a:pPr indent="0" lvl="0" marL="0" rtl="0" algn="l">
              <a:lnSpc>
                <a:spcPct val="115000"/>
              </a:lnSpc>
              <a:spcBef>
                <a:spcPts val="1000"/>
              </a:spcBef>
              <a:spcAft>
                <a:spcPts val="1000"/>
              </a:spcAft>
              <a:buNone/>
            </a:pPr>
            <a:r>
              <a:t/>
            </a:r>
            <a:endParaRPr/>
          </a:p>
        </p:txBody>
      </p:sp>
      <p:sp>
        <p:nvSpPr>
          <p:cNvPr id="359" name="Google Shape;359;p46"/>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60" name="Google Shape;360;p46"/>
          <p:cNvSpPr txBox="1"/>
          <p:nvPr/>
        </p:nvSpPr>
        <p:spPr>
          <a:xfrm>
            <a:off x="522000" y="1427050"/>
            <a:ext cx="8402400" cy="3322800"/>
          </a:xfrm>
          <a:prstGeom prst="rect">
            <a:avLst/>
          </a:prstGeom>
          <a:noFill/>
          <a:ln>
            <a:noFill/>
          </a:ln>
        </p:spPr>
        <p:txBody>
          <a:bodyPr anchorCtr="0" anchor="t" bIns="91425" lIns="91425" spcFirstLastPara="1" rIns="91425" wrap="square" tIns="91425">
            <a:spAutoFit/>
          </a:bodyPr>
          <a:lstStyle/>
          <a:p>
            <a:pPr indent="0" lvl="0" marL="0" marR="50800" rtl="0" algn="l">
              <a:lnSpc>
                <a:spcPct val="140000"/>
              </a:lnSpc>
              <a:spcBef>
                <a:spcPts val="0"/>
              </a:spcBef>
              <a:spcAft>
                <a:spcPts val="0"/>
              </a:spcAft>
              <a:buNone/>
            </a:pPr>
            <a:r>
              <a:rPr lang="en" sz="1000">
                <a:latin typeface="Karla"/>
                <a:ea typeface="Karla"/>
                <a:cs typeface="Karla"/>
                <a:sym typeface="Karla"/>
              </a:rPr>
              <a:t>Significa la terminación de la relación laboral entre empresa y trabajador y sus causas pueden ser:</a:t>
            </a:r>
            <a:endParaRPr sz="1000">
              <a:latin typeface="Karla"/>
              <a:ea typeface="Karla"/>
              <a:cs typeface="Karla"/>
              <a:sym typeface="Karla"/>
            </a:endParaRPr>
          </a:p>
          <a:p>
            <a:pPr indent="-292100" lvl="0" marL="457200" marR="50800" rtl="0" algn="l">
              <a:lnSpc>
                <a:spcPct val="140000"/>
              </a:lnSpc>
              <a:spcBef>
                <a:spcPts val="1000"/>
              </a:spcBef>
              <a:spcAft>
                <a:spcPts val="0"/>
              </a:spcAft>
              <a:buClr>
                <a:schemeClr val="accent5"/>
              </a:buClr>
              <a:buSzPts val="1000"/>
              <a:buFont typeface="Karla"/>
              <a:buChar char="➔"/>
            </a:pPr>
            <a:r>
              <a:rPr lang="en" sz="1000">
                <a:latin typeface="Karla"/>
                <a:ea typeface="Karla"/>
                <a:cs typeface="Karla"/>
                <a:sym typeface="Karla"/>
              </a:rPr>
              <a:t>Mutuo acuerdo entre las partes.</a:t>
            </a:r>
            <a:endParaRPr sz="1000">
              <a:latin typeface="Karla"/>
              <a:ea typeface="Karla"/>
              <a:cs typeface="Karla"/>
              <a:sym typeface="Karla"/>
            </a:endParaRPr>
          </a:p>
          <a:p>
            <a:pPr indent="-292100" lvl="1" marL="914400" rtl="0" algn="l">
              <a:lnSpc>
                <a:spcPct val="150000"/>
              </a:lnSpc>
              <a:spcBef>
                <a:spcPts val="1000"/>
              </a:spcBef>
              <a:spcAft>
                <a:spcPts val="0"/>
              </a:spcAft>
              <a:buClr>
                <a:schemeClr val="accent5"/>
              </a:buClr>
              <a:buSzPts val="1000"/>
              <a:buFont typeface="Karla"/>
              <a:buChar char="◆"/>
            </a:pPr>
            <a:r>
              <a:rPr lang="en" sz="1000">
                <a:latin typeface="Karla"/>
                <a:ea typeface="Karla"/>
                <a:cs typeface="Karla"/>
                <a:sym typeface="Karla"/>
              </a:rPr>
              <a:t>Causas establecidas válidamente en el contrato.</a:t>
            </a:r>
            <a:endParaRPr sz="1000">
              <a:latin typeface="Karla"/>
              <a:ea typeface="Karla"/>
              <a:cs typeface="Karla"/>
              <a:sym typeface="Karla"/>
            </a:endParaRPr>
          </a:p>
          <a:p>
            <a:pPr indent="-292100" lvl="1" marL="914400" rtl="0" algn="l">
              <a:lnSpc>
                <a:spcPct val="150000"/>
              </a:lnSpc>
              <a:spcBef>
                <a:spcPts val="0"/>
              </a:spcBef>
              <a:spcAft>
                <a:spcPts val="0"/>
              </a:spcAft>
              <a:buClr>
                <a:schemeClr val="accent5"/>
              </a:buClr>
              <a:buSzPts val="1000"/>
              <a:buFont typeface="Karla"/>
              <a:buChar char="◆"/>
            </a:pPr>
            <a:r>
              <a:rPr lang="en" sz="1000">
                <a:latin typeface="Karla"/>
                <a:ea typeface="Karla"/>
                <a:cs typeface="Karla"/>
                <a:sym typeface="Karla"/>
              </a:rPr>
              <a:t>Jubilación del trabajador.</a:t>
            </a:r>
            <a:endParaRPr sz="1000">
              <a:latin typeface="Karla"/>
              <a:ea typeface="Karla"/>
              <a:cs typeface="Karla"/>
              <a:sym typeface="Karla"/>
            </a:endParaRPr>
          </a:p>
          <a:p>
            <a:pPr indent="-292100" lvl="1" marL="914400" rtl="0" algn="l">
              <a:lnSpc>
                <a:spcPct val="150000"/>
              </a:lnSpc>
              <a:spcBef>
                <a:spcPts val="0"/>
              </a:spcBef>
              <a:spcAft>
                <a:spcPts val="0"/>
              </a:spcAft>
              <a:buClr>
                <a:schemeClr val="accent5"/>
              </a:buClr>
              <a:buSzPts val="1000"/>
              <a:buFont typeface="Karla"/>
              <a:buChar char="◆"/>
            </a:pPr>
            <a:r>
              <a:rPr lang="en" sz="1000">
                <a:latin typeface="Karla"/>
                <a:ea typeface="Karla"/>
                <a:cs typeface="Karla"/>
                <a:sym typeface="Karla"/>
              </a:rPr>
              <a:t>Expiración del tiempo convenido o realización de la obra o servicio objeto del contrato.</a:t>
            </a:r>
            <a:endParaRPr sz="1000">
              <a:latin typeface="Karla"/>
              <a:ea typeface="Karla"/>
              <a:cs typeface="Karla"/>
              <a:sym typeface="Karla"/>
            </a:endParaRPr>
          </a:p>
          <a:p>
            <a:pPr indent="-292100" lvl="1" marL="914400" rtl="0" algn="l">
              <a:lnSpc>
                <a:spcPct val="150000"/>
              </a:lnSpc>
              <a:spcBef>
                <a:spcPts val="0"/>
              </a:spcBef>
              <a:spcAft>
                <a:spcPts val="0"/>
              </a:spcAft>
              <a:buClr>
                <a:schemeClr val="accent5"/>
              </a:buClr>
              <a:buSzPts val="1000"/>
              <a:buFont typeface="Karla"/>
              <a:buChar char="◆"/>
            </a:pPr>
            <a:r>
              <a:rPr lang="en" sz="1000">
                <a:latin typeface="Karla"/>
                <a:ea typeface="Karla"/>
                <a:cs typeface="Karla"/>
                <a:sym typeface="Karla"/>
              </a:rPr>
              <a:t>En el caso del contrato de interinidad, por alguna de las siguientes causas:</a:t>
            </a:r>
            <a:endParaRPr sz="1000">
              <a:latin typeface="Karla"/>
              <a:ea typeface="Karla"/>
              <a:cs typeface="Karla"/>
              <a:sym typeface="Karla"/>
            </a:endParaRPr>
          </a:p>
          <a:p>
            <a:pPr indent="-292100" lvl="2" marL="1371600" rtl="0" algn="l">
              <a:lnSpc>
                <a:spcPct val="150000"/>
              </a:lnSpc>
              <a:spcBef>
                <a:spcPts val="0"/>
              </a:spcBef>
              <a:spcAft>
                <a:spcPts val="0"/>
              </a:spcAft>
              <a:buClr>
                <a:schemeClr val="accent5"/>
              </a:buClr>
              <a:buSzPts val="1000"/>
              <a:buFont typeface="Karla"/>
              <a:buChar char="●"/>
            </a:pPr>
            <a:r>
              <a:rPr lang="en" sz="1000">
                <a:latin typeface="Karla"/>
                <a:ea typeface="Karla"/>
                <a:cs typeface="Karla"/>
                <a:sym typeface="Karla"/>
              </a:rPr>
              <a:t>La reincorporación del trabajador sustituido.</a:t>
            </a:r>
            <a:endParaRPr sz="1000">
              <a:latin typeface="Karla"/>
              <a:ea typeface="Karla"/>
              <a:cs typeface="Karla"/>
              <a:sym typeface="Karla"/>
            </a:endParaRPr>
          </a:p>
          <a:p>
            <a:pPr indent="-292100" lvl="2" marL="1371600" rtl="0" algn="l">
              <a:lnSpc>
                <a:spcPct val="150000"/>
              </a:lnSpc>
              <a:spcBef>
                <a:spcPts val="0"/>
              </a:spcBef>
              <a:spcAft>
                <a:spcPts val="0"/>
              </a:spcAft>
              <a:buClr>
                <a:schemeClr val="accent5"/>
              </a:buClr>
              <a:buSzPts val="1000"/>
              <a:buFont typeface="Karla"/>
              <a:buChar char="●"/>
            </a:pPr>
            <a:r>
              <a:rPr lang="en" sz="1000">
                <a:latin typeface="Karla"/>
                <a:ea typeface="Karla"/>
                <a:cs typeface="Karla"/>
                <a:sym typeface="Karla"/>
              </a:rPr>
              <a:t>El vencimiento del plazo legal o convencionalmente establecido para la reincorporación.</a:t>
            </a:r>
            <a:endParaRPr sz="1000">
              <a:latin typeface="Karla"/>
              <a:ea typeface="Karla"/>
              <a:cs typeface="Karla"/>
              <a:sym typeface="Karla"/>
            </a:endParaRPr>
          </a:p>
          <a:p>
            <a:pPr indent="-292100" lvl="2" marL="1371600" rtl="0" algn="l">
              <a:lnSpc>
                <a:spcPct val="150000"/>
              </a:lnSpc>
              <a:spcBef>
                <a:spcPts val="0"/>
              </a:spcBef>
              <a:spcAft>
                <a:spcPts val="0"/>
              </a:spcAft>
              <a:buClr>
                <a:schemeClr val="accent5"/>
              </a:buClr>
              <a:buSzPts val="1000"/>
              <a:buFont typeface="Karla"/>
              <a:buChar char="●"/>
            </a:pPr>
            <a:r>
              <a:rPr lang="en" sz="1000">
                <a:latin typeface="Karla"/>
                <a:ea typeface="Karla"/>
                <a:cs typeface="Karla"/>
                <a:sym typeface="Karla"/>
              </a:rPr>
              <a:t>La extinción de la causa que dio lugar a la reserva del puesto de trabajo.</a:t>
            </a:r>
            <a:endParaRPr sz="1000">
              <a:latin typeface="Karla"/>
              <a:ea typeface="Karla"/>
              <a:cs typeface="Karla"/>
              <a:sym typeface="Karla"/>
            </a:endParaRPr>
          </a:p>
          <a:p>
            <a:pPr indent="-292100" lvl="2" marL="1371600" rtl="0" algn="l">
              <a:lnSpc>
                <a:spcPct val="150000"/>
              </a:lnSpc>
              <a:spcBef>
                <a:spcPts val="0"/>
              </a:spcBef>
              <a:spcAft>
                <a:spcPts val="0"/>
              </a:spcAft>
              <a:buClr>
                <a:schemeClr val="accent5"/>
              </a:buClr>
              <a:buSzPts val="1000"/>
              <a:buFont typeface="Karla"/>
              <a:buChar char="●"/>
            </a:pPr>
            <a:r>
              <a:rPr lang="en" sz="1000">
                <a:latin typeface="Karla"/>
                <a:ea typeface="Karla"/>
                <a:cs typeface="Karla"/>
                <a:sym typeface="Karla"/>
              </a:rPr>
              <a:t>El transcurso del plazo de tres meses en los procesos de selección o promoción para la provisión definitiva de puestos de trabajo o del plazo que resulte de aplicación en los procesos de selección en las Administraciones Públicas.</a:t>
            </a:r>
            <a:endParaRPr sz="1000">
              <a:latin typeface="Karla"/>
              <a:ea typeface="Karla"/>
              <a:cs typeface="Karla"/>
              <a:sym typeface="Karla"/>
            </a:endParaRPr>
          </a:p>
          <a:p>
            <a:pPr indent="-298450" lvl="0" marL="457200" rtl="0" algn="l">
              <a:lnSpc>
                <a:spcPct val="120000"/>
              </a:lnSpc>
              <a:spcBef>
                <a:spcPts val="0"/>
              </a:spcBef>
              <a:spcAft>
                <a:spcPts val="0"/>
              </a:spcAft>
              <a:buClr>
                <a:schemeClr val="accent5"/>
              </a:buClr>
              <a:buSzPts val="1100"/>
              <a:buChar char="➔"/>
            </a:pPr>
            <a:r>
              <a:rPr lang="en" sz="1000">
                <a:latin typeface="Karla"/>
                <a:ea typeface="Karla"/>
                <a:cs typeface="Karla"/>
                <a:sym typeface="Karla"/>
              </a:rPr>
              <a:t>Dimisión del trabajador.</a:t>
            </a:r>
            <a:endParaRPr sz="1000">
              <a:latin typeface="Karla"/>
              <a:ea typeface="Karla"/>
              <a:cs typeface="Karla"/>
              <a:sym typeface="Karla"/>
            </a:endParaRPr>
          </a:p>
          <a:p>
            <a:pPr indent="-298450" lvl="0" marL="457200" rtl="0" algn="l">
              <a:lnSpc>
                <a:spcPct val="120000"/>
              </a:lnSpc>
              <a:spcBef>
                <a:spcPts val="0"/>
              </a:spcBef>
              <a:spcAft>
                <a:spcPts val="0"/>
              </a:spcAft>
              <a:buClr>
                <a:schemeClr val="accent5"/>
              </a:buClr>
              <a:buSzPts val="1100"/>
              <a:buChar char="➔"/>
            </a:pPr>
            <a:r>
              <a:rPr lang="en" sz="1000">
                <a:latin typeface="Karla"/>
                <a:ea typeface="Karla"/>
                <a:cs typeface="Karla"/>
                <a:sym typeface="Karla"/>
              </a:rPr>
              <a:t>Muerte, gran invalidez o incapacidad permanente, total o absoluta del trabajador.</a:t>
            </a:r>
            <a:endParaRPr sz="1000">
              <a:latin typeface="Karla"/>
              <a:ea typeface="Karla"/>
              <a:cs typeface="Karla"/>
              <a:sym typeface="Karl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47"/>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66" name="Google Shape;366;p47"/>
          <p:cNvSpPr txBox="1"/>
          <p:nvPr/>
        </p:nvSpPr>
        <p:spPr>
          <a:xfrm>
            <a:off x="656975" y="1184300"/>
            <a:ext cx="7581300" cy="338700"/>
          </a:xfrm>
          <a:prstGeom prst="rect">
            <a:avLst/>
          </a:prstGeom>
          <a:noFill/>
          <a:ln>
            <a:noFill/>
          </a:ln>
        </p:spPr>
        <p:txBody>
          <a:bodyPr anchorCtr="0" anchor="t" bIns="91425" lIns="91425" spcFirstLastPara="1" rIns="91425" wrap="square" tIns="91425">
            <a:spAutoFit/>
          </a:bodyPr>
          <a:lstStyle/>
          <a:p>
            <a:pPr indent="0" lvl="0" marL="0" rtl="0" algn="l">
              <a:lnSpc>
                <a:spcPct val="120000"/>
              </a:lnSpc>
              <a:spcBef>
                <a:spcPts val="2400"/>
              </a:spcBef>
              <a:spcAft>
                <a:spcPts val="3100"/>
              </a:spcAft>
              <a:buNone/>
            </a:pPr>
            <a:r>
              <a:t/>
            </a:r>
            <a:endParaRPr sz="1000">
              <a:latin typeface="Karla"/>
              <a:ea typeface="Karla"/>
              <a:cs typeface="Karla"/>
              <a:sym typeface="Karla"/>
            </a:endParaRPr>
          </a:p>
        </p:txBody>
      </p:sp>
      <p:sp>
        <p:nvSpPr>
          <p:cNvPr id="367" name="Google Shape;367;p47"/>
          <p:cNvSpPr txBox="1"/>
          <p:nvPr/>
        </p:nvSpPr>
        <p:spPr>
          <a:xfrm>
            <a:off x="328500" y="654500"/>
            <a:ext cx="5238600" cy="3109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t/>
            </a:r>
            <a:endParaRPr sz="1000">
              <a:latin typeface="Karla"/>
              <a:ea typeface="Karla"/>
              <a:cs typeface="Karla"/>
              <a:sym typeface="Karla"/>
            </a:endParaRPr>
          </a:p>
          <a:p>
            <a:pPr indent="-292100" lvl="0" marL="457200" rtl="0" algn="l">
              <a:lnSpc>
                <a:spcPct val="150000"/>
              </a:lnSpc>
              <a:spcBef>
                <a:spcPts val="0"/>
              </a:spcBef>
              <a:spcAft>
                <a:spcPts val="0"/>
              </a:spcAft>
              <a:buClr>
                <a:schemeClr val="accent5"/>
              </a:buClr>
              <a:buSzPts val="1000"/>
              <a:buFont typeface="Karla"/>
              <a:buChar char="➔"/>
            </a:pPr>
            <a:r>
              <a:rPr lang="en" sz="1000">
                <a:latin typeface="Karla"/>
                <a:ea typeface="Karla"/>
                <a:cs typeface="Karla"/>
                <a:sym typeface="Karla"/>
              </a:rPr>
              <a:t>Fuerza mayor.</a:t>
            </a:r>
            <a:endParaRPr sz="1000">
              <a:latin typeface="Karla"/>
              <a:ea typeface="Karla"/>
              <a:cs typeface="Karla"/>
              <a:sym typeface="Karla"/>
            </a:endParaRPr>
          </a:p>
          <a:p>
            <a:pPr indent="-292100" lvl="0" marL="457200" rtl="0" algn="l">
              <a:lnSpc>
                <a:spcPct val="150000"/>
              </a:lnSpc>
              <a:spcBef>
                <a:spcPts val="0"/>
              </a:spcBef>
              <a:spcAft>
                <a:spcPts val="0"/>
              </a:spcAft>
              <a:buClr>
                <a:schemeClr val="accent5"/>
              </a:buClr>
              <a:buSzPts val="1000"/>
              <a:buChar char="➔"/>
            </a:pPr>
            <a:r>
              <a:rPr lang="en" sz="1000">
                <a:latin typeface="Karla"/>
                <a:ea typeface="Karla"/>
                <a:cs typeface="Karla"/>
                <a:sym typeface="Karla"/>
              </a:rPr>
              <a:t>Despido colectivo fundado en causas económicas, técnicas, organizativas o de producción.</a:t>
            </a:r>
            <a:endParaRPr sz="1000">
              <a:latin typeface="Karla"/>
              <a:ea typeface="Karla"/>
              <a:cs typeface="Karla"/>
              <a:sym typeface="Karla"/>
            </a:endParaRPr>
          </a:p>
          <a:p>
            <a:pPr indent="-292100" lvl="0" marL="457200" rtl="0" algn="l">
              <a:lnSpc>
                <a:spcPct val="150000"/>
              </a:lnSpc>
              <a:spcBef>
                <a:spcPts val="0"/>
              </a:spcBef>
              <a:spcAft>
                <a:spcPts val="0"/>
              </a:spcAft>
              <a:buClr>
                <a:schemeClr val="accent5"/>
              </a:buClr>
              <a:buSzPts val="1000"/>
              <a:buChar char="➔"/>
            </a:pPr>
            <a:r>
              <a:rPr lang="en" sz="1000">
                <a:latin typeface="Karla"/>
                <a:ea typeface="Karla"/>
                <a:cs typeface="Karla"/>
                <a:sym typeface="Karla"/>
              </a:rPr>
              <a:t>Voluntad del trabajador fundada en un incumplimiento contractual del empresario.</a:t>
            </a:r>
            <a:endParaRPr sz="1000">
              <a:latin typeface="Karla"/>
              <a:ea typeface="Karla"/>
              <a:cs typeface="Karla"/>
              <a:sym typeface="Karla"/>
            </a:endParaRPr>
          </a:p>
          <a:p>
            <a:pPr indent="-292100" lvl="0" marL="457200" rtl="0" algn="l">
              <a:lnSpc>
                <a:spcPct val="150000"/>
              </a:lnSpc>
              <a:spcBef>
                <a:spcPts val="0"/>
              </a:spcBef>
              <a:spcAft>
                <a:spcPts val="0"/>
              </a:spcAft>
              <a:buClr>
                <a:schemeClr val="accent5"/>
              </a:buClr>
              <a:buSzPts val="1000"/>
              <a:buChar char="➔"/>
            </a:pPr>
            <a:r>
              <a:rPr lang="en" sz="1000">
                <a:latin typeface="Karla"/>
                <a:ea typeface="Karla"/>
                <a:cs typeface="Karla"/>
                <a:sym typeface="Karla"/>
              </a:rPr>
              <a:t>Despido disciplinario (acoso y ofensa a compañeros, indisciplina, faltas injustificadas, embriaguez y toxicomanía…).</a:t>
            </a:r>
            <a:endParaRPr sz="1000">
              <a:latin typeface="Karla"/>
              <a:ea typeface="Karla"/>
              <a:cs typeface="Karla"/>
              <a:sym typeface="Karla"/>
            </a:endParaRPr>
          </a:p>
          <a:p>
            <a:pPr indent="-292100" lvl="0" marL="457200" rtl="0" algn="l">
              <a:lnSpc>
                <a:spcPct val="150000"/>
              </a:lnSpc>
              <a:spcBef>
                <a:spcPts val="0"/>
              </a:spcBef>
              <a:spcAft>
                <a:spcPts val="0"/>
              </a:spcAft>
              <a:buClr>
                <a:schemeClr val="accent5"/>
              </a:buClr>
              <a:buSzPts val="1000"/>
              <a:buChar char="➔"/>
            </a:pPr>
            <a:r>
              <a:rPr lang="en" sz="1000">
                <a:latin typeface="Karla"/>
                <a:ea typeface="Karla"/>
                <a:cs typeface="Karla"/>
                <a:sym typeface="Karla"/>
              </a:rPr>
              <a:t>Causas objetivas legalmente procedentes (ineptitud del trabajador tras el periodo de prueba, falta de adaptación del trabajador, amortización de puestos de trabajo por diversas causas).</a:t>
            </a:r>
            <a:endParaRPr sz="1000">
              <a:latin typeface="Karla"/>
              <a:ea typeface="Karla"/>
              <a:cs typeface="Karla"/>
              <a:sym typeface="Karla"/>
            </a:endParaRPr>
          </a:p>
          <a:p>
            <a:pPr indent="-292100" lvl="0" marL="457200" rtl="0" algn="l">
              <a:lnSpc>
                <a:spcPct val="150000"/>
              </a:lnSpc>
              <a:spcBef>
                <a:spcPts val="0"/>
              </a:spcBef>
              <a:spcAft>
                <a:spcPts val="1000"/>
              </a:spcAft>
              <a:buClr>
                <a:schemeClr val="accent5"/>
              </a:buClr>
              <a:buSzPts val="1000"/>
              <a:buChar char="➔"/>
            </a:pPr>
            <a:r>
              <a:rPr lang="en" sz="1000">
                <a:latin typeface="Karla"/>
                <a:ea typeface="Karla"/>
                <a:cs typeface="Karla"/>
                <a:sym typeface="Karla"/>
              </a:rPr>
              <a:t>Por decisión de la trabajadora que se vea obligada a abandonar definitivamente su puesto de trabajo por ser víctima de violencia de género.</a:t>
            </a:r>
            <a:endParaRPr sz="1000">
              <a:latin typeface="Karla"/>
              <a:ea typeface="Karla"/>
              <a:cs typeface="Karla"/>
              <a:sym typeface="Karla"/>
            </a:endParaRPr>
          </a:p>
        </p:txBody>
      </p:sp>
      <p:pic>
        <p:nvPicPr>
          <p:cNvPr id="368" name="Google Shape;368;p47"/>
          <p:cNvPicPr preferRelativeResize="0"/>
          <p:nvPr/>
        </p:nvPicPr>
        <p:blipFill>
          <a:blip r:embed="rId3">
            <a:alphaModFix/>
          </a:blip>
          <a:stretch>
            <a:fillRect/>
          </a:stretch>
        </p:blipFill>
        <p:spPr>
          <a:xfrm>
            <a:off x="5567100" y="1104640"/>
            <a:ext cx="3241900" cy="2263922"/>
          </a:xfrm>
          <a:prstGeom prst="rect">
            <a:avLst/>
          </a:prstGeom>
          <a:noFill/>
          <a:ln>
            <a:noFill/>
          </a:ln>
        </p:spPr>
      </p:pic>
      <p:sp>
        <p:nvSpPr>
          <p:cNvPr id="369" name="Google Shape;369;p47"/>
          <p:cNvSpPr txBox="1"/>
          <p:nvPr/>
        </p:nvSpPr>
        <p:spPr>
          <a:xfrm>
            <a:off x="432400" y="3679775"/>
            <a:ext cx="8376600" cy="1113300"/>
          </a:xfrm>
          <a:prstGeom prst="rect">
            <a:avLst/>
          </a:prstGeom>
          <a:noFill/>
          <a:ln>
            <a:noFill/>
          </a:ln>
        </p:spPr>
        <p:txBody>
          <a:bodyPr anchorCtr="0" anchor="t" bIns="91425" lIns="91425" spcFirstLastPara="1" rIns="91425" wrap="square" tIns="91425">
            <a:spAutoFit/>
          </a:bodyPr>
          <a:lstStyle/>
          <a:p>
            <a:pPr indent="0" lvl="0" marL="0" marR="50800" rtl="0" algn="l">
              <a:lnSpc>
                <a:spcPct val="140000"/>
              </a:lnSpc>
              <a:spcBef>
                <a:spcPts val="0"/>
              </a:spcBef>
              <a:spcAft>
                <a:spcPts val="0"/>
              </a:spcAft>
              <a:buNone/>
            </a:pPr>
            <a:r>
              <a:rPr lang="en" sz="1000">
                <a:latin typeface="Karla"/>
                <a:ea typeface="Karla"/>
                <a:cs typeface="Karla"/>
                <a:sym typeface="Karla"/>
              </a:rPr>
              <a:t>El empresario, con ocasión de la extinción del contrato, al comunicar a los trabajadores la denuncia, o, en su caso, el preaviso de la extinción del mismo, deberá acompañar una propuesta del </a:t>
            </a:r>
            <a:r>
              <a:rPr b="1" lang="en" sz="1000">
                <a:latin typeface="Karla"/>
                <a:ea typeface="Karla"/>
                <a:cs typeface="Karla"/>
                <a:sym typeface="Karla"/>
              </a:rPr>
              <a:t>documento de liquidación de las cantidades adeudadas.</a:t>
            </a:r>
            <a:endParaRPr b="1" sz="1000">
              <a:latin typeface="Karla"/>
              <a:ea typeface="Karla"/>
              <a:cs typeface="Karla"/>
              <a:sym typeface="Karla"/>
            </a:endParaRPr>
          </a:p>
          <a:p>
            <a:pPr indent="0" lvl="0" marL="0" marR="50800" rtl="0" algn="l">
              <a:lnSpc>
                <a:spcPct val="140000"/>
              </a:lnSpc>
              <a:spcBef>
                <a:spcPts val="1000"/>
              </a:spcBef>
              <a:spcAft>
                <a:spcPts val="1000"/>
              </a:spcAft>
              <a:buNone/>
            </a:pPr>
            <a:r>
              <a:rPr lang="en" sz="1000">
                <a:latin typeface="Karla"/>
                <a:ea typeface="Karla"/>
                <a:cs typeface="Karla"/>
                <a:sym typeface="Karla"/>
              </a:rPr>
              <a:t>El trabajador podrá solicitar la presencia de un representante legal de los trabajadores en el momento de proceder a la firma del recibo del </a:t>
            </a:r>
            <a:r>
              <a:rPr b="1" lang="en" sz="1000">
                <a:highlight>
                  <a:schemeClr val="accent4"/>
                </a:highlight>
                <a:latin typeface="Karla"/>
                <a:ea typeface="Karla"/>
                <a:cs typeface="Karla"/>
                <a:sym typeface="Karla"/>
              </a:rPr>
              <a:t>finiquito,</a:t>
            </a:r>
            <a:r>
              <a:rPr lang="en" sz="1000">
                <a:latin typeface="Karla"/>
                <a:ea typeface="Karla"/>
                <a:cs typeface="Karla"/>
                <a:sym typeface="Karla"/>
              </a:rPr>
              <a:t> haciéndose constar en el mismo el hecho de su firma en presencia de un representante legal de los trabajadores.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48"/>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3.4. El finiquito</a:t>
            </a:r>
            <a:endParaRPr/>
          </a:p>
        </p:txBody>
      </p:sp>
      <p:sp>
        <p:nvSpPr>
          <p:cNvPr id="375" name="Google Shape;375;p48"/>
          <p:cNvSpPr txBox="1"/>
          <p:nvPr>
            <p:ph idx="1" type="body"/>
          </p:nvPr>
        </p:nvSpPr>
        <p:spPr>
          <a:xfrm>
            <a:off x="886650" y="1598408"/>
            <a:ext cx="7370700" cy="3327300"/>
          </a:xfrm>
          <a:prstGeom prst="rect">
            <a:avLst/>
          </a:prstGeom>
        </p:spPr>
        <p:txBody>
          <a:bodyPr anchorCtr="0" anchor="t" bIns="91425" lIns="91425" spcFirstLastPara="1" rIns="91425" wrap="square" tIns="91425">
            <a:noAutofit/>
          </a:bodyPr>
          <a:lstStyle/>
          <a:p>
            <a:pPr indent="0" lvl="0" marL="914400" rtl="0" algn="l">
              <a:lnSpc>
                <a:spcPct val="115000"/>
              </a:lnSpc>
              <a:spcBef>
                <a:spcPts val="0"/>
              </a:spcBef>
              <a:spcAft>
                <a:spcPts val="0"/>
              </a:spcAft>
              <a:buNone/>
            </a:pPr>
            <a:r>
              <a:t/>
            </a:r>
            <a:endParaRPr sz="1000">
              <a:solidFill>
                <a:schemeClr val="accent5"/>
              </a:solidFill>
            </a:endParaRPr>
          </a:p>
          <a:p>
            <a:pPr indent="0" lvl="0" marL="0" rtl="0" algn="l">
              <a:lnSpc>
                <a:spcPct val="115000"/>
              </a:lnSpc>
              <a:spcBef>
                <a:spcPts val="1000"/>
              </a:spcBef>
              <a:spcAft>
                <a:spcPts val="1000"/>
              </a:spcAft>
              <a:buNone/>
            </a:pPr>
            <a:r>
              <a:t/>
            </a:r>
            <a:endParaRPr/>
          </a:p>
        </p:txBody>
      </p:sp>
      <p:sp>
        <p:nvSpPr>
          <p:cNvPr id="376" name="Google Shape;376;p48"/>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77" name="Google Shape;377;p48"/>
          <p:cNvSpPr txBox="1"/>
          <p:nvPr/>
        </p:nvSpPr>
        <p:spPr>
          <a:xfrm>
            <a:off x="449525" y="1332000"/>
            <a:ext cx="8428500" cy="3897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900">
                <a:solidFill>
                  <a:srgbClr val="121212"/>
                </a:solidFill>
                <a:latin typeface="Karla"/>
                <a:ea typeface="Karla"/>
                <a:cs typeface="Karla"/>
                <a:sym typeface="Karla"/>
              </a:rPr>
              <a:t>El </a:t>
            </a:r>
            <a:r>
              <a:rPr b="1" lang="en" sz="900">
                <a:solidFill>
                  <a:srgbClr val="121212"/>
                </a:solidFill>
                <a:latin typeface="Karla"/>
                <a:ea typeface="Karla"/>
                <a:cs typeface="Karla"/>
                <a:sym typeface="Karla"/>
              </a:rPr>
              <a:t>finiquito</a:t>
            </a:r>
            <a:r>
              <a:rPr lang="en" sz="900">
                <a:solidFill>
                  <a:srgbClr val="121212"/>
                </a:solidFill>
                <a:latin typeface="Karla"/>
                <a:ea typeface="Karla"/>
                <a:cs typeface="Karla"/>
                <a:sym typeface="Karla"/>
              </a:rPr>
              <a:t> es un documento en el que se plasma la </a:t>
            </a:r>
            <a:r>
              <a:rPr b="1" lang="en" sz="900">
                <a:solidFill>
                  <a:srgbClr val="121212"/>
                </a:solidFill>
                <a:latin typeface="Karla"/>
                <a:ea typeface="Karla"/>
                <a:cs typeface="Karla"/>
                <a:sym typeface="Karla"/>
              </a:rPr>
              <a:t>liquidación final obligatoria que corresponde al trabajador, una vez concluida la relación laboral</a:t>
            </a:r>
            <a:r>
              <a:rPr lang="en" sz="900">
                <a:solidFill>
                  <a:srgbClr val="121212"/>
                </a:solidFill>
                <a:latin typeface="Karla"/>
                <a:ea typeface="Karla"/>
                <a:cs typeface="Karla"/>
                <a:sym typeface="Karla"/>
              </a:rPr>
              <a:t> por la causa que sea. Es decir, </a:t>
            </a:r>
            <a:r>
              <a:rPr b="1" lang="en" sz="900">
                <a:solidFill>
                  <a:srgbClr val="121212"/>
                </a:solidFill>
                <a:latin typeface="Karla"/>
                <a:ea typeface="Karla"/>
                <a:cs typeface="Karla"/>
                <a:sym typeface="Karla"/>
              </a:rPr>
              <a:t>que corresponde el finiquito aunque exista un </a:t>
            </a:r>
            <a:r>
              <a:rPr b="1" lang="en" sz="900">
                <a:solidFill>
                  <a:srgbClr val="121212"/>
                </a:solidFill>
                <a:uFill>
                  <a:noFill/>
                </a:uFill>
                <a:latin typeface="Karla"/>
                <a:ea typeface="Karla"/>
                <a:cs typeface="Karla"/>
                <a:sym typeface="Karla"/>
                <a:hlinkClick r:id="rId3">
                  <a:extLst>
                    <a:ext uri="{A12FA001-AC4F-418D-AE19-62706E023703}">
                      <ahyp:hlinkClr val="tx"/>
                    </a:ext>
                  </a:extLst>
                </a:hlinkClick>
              </a:rPr>
              <a:t>despido</a:t>
            </a:r>
            <a:r>
              <a:rPr b="1" lang="en" sz="900">
                <a:solidFill>
                  <a:srgbClr val="121212"/>
                </a:solidFill>
                <a:latin typeface="Karla"/>
                <a:ea typeface="Karla"/>
                <a:cs typeface="Karla"/>
                <a:sym typeface="Karla"/>
              </a:rPr>
              <a:t> sin causa y la correspondiente </a:t>
            </a:r>
            <a:r>
              <a:rPr b="1" lang="en" sz="900">
                <a:solidFill>
                  <a:srgbClr val="121212"/>
                </a:solidFill>
                <a:uFill>
                  <a:noFill/>
                </a:uFill>
                <a:latin typeface="Karla"/>
                <a:ea typeface="Karla"/>
                <a:cs typeface="Karla"/>
                <a:sym typeface="Karla"/>
                <a:hlinkClick r:id="rId4">
                  <a:extLst>
                    <a:ext uri="{A12FA001-AC4F-418D-AE19-62706E023703}">
                      <ahyp:hlinkClr val="tx"/>
                    </a:ext>
                  </a:extLst>
                </a:hlinkClick>
              </a:rPr>
              <a:t>indemnización</a:t>
            </a:r>
            <a:r>
              <a:rPr b="1" lang="en" sz="900">
                <a:solidFill>
                  <a:srgbClr val="121212"/>
                </a:solidFill>
                <a:latin typeface="Karla"/>
                <a:ea typeface="Karla"/>
                <a:cs typeface="Karla"/>
                <a:sym typeface="Karla"/>
              </a:rPr>
              <a:t>, </a:t>
            </a:r>
            <a:r>
              <a:rPr lang="en" sz="900">
                <a:solidFill>
                  <a:srgbClr val="121212"/>
                </a:solidFill>
                <a:latin typeface="Karla"/>
                <a:ea typeface="Karla"/>
                <a:cs typeface="Karla"/>
                <a:sym typeface="Karla"/>
              </a:rPr>
              <a:t>e incluso cuando el trabajador termina la relación laboral por decisión propia.</a:t>
            </a:r>
            <a:endParaRPr sz="900">
              <a:solidFill>
                <a:srgbClr val="121212"/>
              </a:solidFill>
              <a:latin typeface="Karla"/>
              <a:ea typeface="Karla"/>
              <a:cs typeface="Karla"/>
              <a:sym typeface="Karla"/>
            </a:endParaRPr>
          </a:p>
          <a:p>
            <a:pPr indent="0" lvl="0" marL="0" marR="762000" rtl="0" algn="l">
              <a:lnSpc>
                <a:spcPct val="115000"/>
              </a:lnSpc>
              <a:spcBef>
                <a:spcPts val="1000"/>
              </a:spcBef>
              <a:spcAft>
                <a:spcPts val="0"/>
              </a:spcAft>
              <a:buNone/>
            </a:pPr>
            <a:r>
              <a:rPr lang="en" sz="900">
                <a:solidFill>
                  <a:srgbClr val="121212"/>
                </a:solidFill>
                <a:latin typeface="Karla"/>
                <a:ea typeface="Karla"/>
                <a:cs typeface="Karla"/>
                <a:sym typeface="Karla"/>
              </a:rPr>
              <a:t>El documento de saldo y finiquito está integrado por los siguientes elementos:</a:t>
            </a:r>
            <a:endParaRPr sz="900">
              <a:solidFill>
                <a:srgbClr val="121212"/>
              </a:solidFill>
              <a:latin typeface="Karla"/>
              <a:ea typeface="Karla"/>
              <a:cs typeface="Karla"/>
              <a:sym typeface="Karla"/>
            </a:endParaRPr>
          </a:p>
          <a:p>
            <a:pPr indent="-285750" lvl="0" marL="457200" rtl="0" algn="l">
              <a:lnSpc>
                <a:spcPct val="175000"/>
              </a:lnSpc>
              <a:spcBef>
                <a:spcPts val="1000"/>
              </a:spcBef>
              <a:spcAft>
                <a:spcPts val="0"/>
              </a:spcAft>
              <a:buClr>
                <a:schemeClr val="accent5"/>
              </a:buClr>
              <a:buSzPts val="900"/>
              <a:buFont typeface="Raleway"/>
              <a:buChar char="●"/>
            </a:pPr>
            <a:r>
              <a:rPr b="1" lang="en" sz="900">
                <a:solidFill>
                  <a:srgbClr val="121212"/>
                </a:solidFill>
                <a:latin typeface="Karla"/>
                <a:ea typeface="Karla"/>
                <a:cs typeface="Karla"/>
                <a:sym typeface="Karla"/>
              </a:rPr>
              <a:t>Salario de los días trabajados y no cobrados</a:t>
            </a:r>
            <a:r>
              <a:rPr lang="en" sz="900">
                <a:solidFill>
                  <a:srgbClr val="121212"/>
                </a:solidFill>
                <a:latin typeface="Karla"/>
                <a:ea typeface="Karla"/>
                <a:cs typeface="Karla"/>
                <a:sym typeface="Karla"/>
              </a:rPr>
              <a:t> al momento de la baja, generalmente el mes en curso.</a:t>
            </a:r>
            <a:endParaRPr sz="900">
              <a:solidFill>
                <a:srgbClr val="121212"/>
              </a:solidFill>
              <a:latin typeface="Karla"/>
              <a:ea typeface="Karla"/>
              <a:cs typeface="Karla"/>
              <a:sym typeface="Karla"/>
            </a:endParaRPr>
          </a:p>
          <a:p>
            <a:pPr indent="-285750" lvl="0" marL="457200" rtl="0" algn="l">
              <a:lnSpc>
                <a:spcPct val="175000"/>
              </a:lnSpc>
              <a:spcBef>
                <a:spcPts val="0"/>
              </a:spcBef>
              <a:spcAft>
                <a:spcPts val="0"/>
              </a:spcAft>
              <a:buClr>
                <a:schemeClr val="accent5"/>
              </a:buClr>
              <a:buSzPts val="900"/>
              <a:buFont typeface="Raleway"/>
              <a:buChar char="●"/>
            </a:pPr>
            <a:r>
              <a:rPr b="1" lang="en" sz="900">
                <a:solidFill>
                  <a:srgbClr val="121212"/>
                </a:solidFill>
                <a:latin typeface="Karla"/>
                <a:ea typeface="Karla"/>
                <a:cs typeface="Karla"/>
                <a:sym typeface="Karla"/>
              </a:rPr>
              <a:t>Pagas extra y </a:t>
            </a:r>
            <a:r>
              <a:rPr b="1" lang="en" sz="900">
                <a:solidFill>
                  <a:srgbClr val="121212"/>
                </a:solidFill>
                <a:uFill>
                  <a:noFill/>
                </a:uFill>
                <a:latin typeface="Karla"/>
                <a:ea typeface="Karla"/>
                <a:cs typeface="Karla"/>
                <a:sym typeface="Karla"/>
                <a:hlinkClick r:id="rId5">
                  <a:extLst>
                    <a:ext uri="{A12FA001-AC4F-418D-AE19-62706E023703}">
                      <ahyp:hlinkClr val="tx"/>
                    </a:ext>
                  </a:extLst>
                </a:hlinkClick>
              </a:rPr>
              <a:t>horas extra</a:t>
            </a:r>
            <a:r>
              <a:rPr b="1" lang="en" sz="900">
                <a:solidFill>
                  <a:srgbClr val="121212"/>
                </a:solidFill>
                <a:latin typeface="Karla"/>
                <a:ea typeface="Karla"/>
                <a:cs typeface="Karla"/>
                <a:sym typeface="Karla"/>
              </a:rPr>
              <a:t> trabajadas pendientes de pago.</a:t>
            </a:r>
            <a:r>
              <a:rPr lang="en" sz="900">
                <a:solidFill>
                  <a:srgbClr val="121212"/>
                </a:solidFill>
                <a:latin typeface="Karla"/>
                <a:ea typeface="Karla"/>
                <a:cs typeface="Karla"/>
                <a:sym typeface="Karla"/>
              </a:rPr>
              <a:t> Las horas extras pendientes son las no prorrateadas, porque de lo contrario integran el salario mensual pendiente de pago.</a:t>
            </a:r>
            <a:endParaRPr sz="900">
              <a:solidFill>
                <a:srgbClr val="121212"/>
              </a:solidFill>
              <a:latin typeface="Karla"/>
              <a:ea typeface="Karla"/>
              <a:cs typeface="Karla"/>
              <a:sym typeface="Karla"/>
            </a:endParaRPr>
          </a:p>
          <a:p>
            <a:pPr indent="-285750" lvl="0" marL="457200" rtl="0" algn="l">
              <a:lnSpc>
                <a:spcPct val="175000"/>
              </a:lnSpc>
              <a:spcBef>
                <a:spcPts val="0"/>
              </a:spcBef>
              <a:spcAft>
                <a:spcPts val="0"/>
              </a:spcAft>
              <a:buClr>
                <a:schemeClr val="accent5"/>
              </a:buClr>
              <a:buSzPts val="900"/>
              <a:buFont typeface="Raleway"/>
              <a:buChar char="●"/>
            </a:pPr>
            <a:r>
              <a:rPr b="1" lang="en" sz="900">
                <a:solidFill>
                  <a:srgbClr val="121212"/>
                </a:solidFill>
                <a:latin typeface="Karla"/>
                <a:ea typeface="Karla"/>
                <a:cs typeface="Karla"/>
                <a:sym typeface="Karla"/>
              </a:rPr>
              <a:t>Importe total correspondiente a </a:t>
            </a:r>
            <a:r>
              <a:rPr b="1" lang="en" sz="900">
                <a:solidFill>
                  <a:srgbClr val="121212"/>
                </a:solidFill>
                <a:uFill>
                  <a:noFill/>
                </a:uFill>
                <a:latin typeface="Karla"/>
                <a:ea typeface="Karla"/>
                <a:cs typeface="Karla"/>
                <a:sym typeface="Karla"/>
                <a:hlinkClick r:id="rId6">
                  <a:extLst>
                    <a:ext uri="{A12FA001-AC4F-418D-AE19-62706E023703}">
                      <ahyp:hlinkClr val="tx"/>
                    </a:ext>
                  </a:extLst>
                </a:hlinkClick>
              </a:rPr>
              <a:t>vacaciones no disfrutadas</a:t>
            </a:r>
            <a:r>
              <a:rPr b="1" lang="en" sz="900">
                <a:solidFill>
                  <a:srgbClr val="121212"/>
                </a:solidFill>
                <a:latin typeface="Karla"/>
                <a:ea typeface="Karla"/>
                <a:cs typeface="Karla"/>
                <a:sym typeface="Karla"/>
              </a:rPr>
              <a:t>.</a:t>
            </a:r>
            <a:r>
              <a:rPr lang="en" sz="900">
                <a:solidFill>
                  <a:srgbClr val="121212"/>
                </a:solidFill>
                <a:latin typeface="Karla"/>
                <a:ea typeface="Karla"/>
                <a:cs typeface="Karla"/>
                <a:sym typeface="Karla"/>
              </a:rPr>
              <a:t> Las vacaciones pendientes se calculan en función de los días trabajados hasta el momento de la finalización del contrato (art. 38 ET). De hecho, el pago de vacaciones no gozadas en caso de finiquito es una de las dos excepciones a la regla de que las vacaciones no pueden ser sustituidas por una suma de dinero. Se deben calcular en forma proporcional a los días trabajados desde el 1 de enero.</a:t>
            </a:r>
            <a:endParaRPr sz="900">
              <a:solidFill>
                <a:srgbClr val="121212"/>
              </a:solidFill>
              <a:latin typeface="Karla"/>
              <a:ea typeface="Karla"/>
              <a:cs typeface="Karla"/>
              <a:sym typeface="Karla"/>
            </a:endParaRPr>
          </a:p>
          <a:p>
            <a:pPr indent="-285750" lvl="0" marL="457200" rtl="0" algn="l">
              <a:lnSpc>
                <a:spcPct val="175000"/>
              </a:lnSpc>
              <a:spcBef>
                <a:spcPts val="0"/>
              </a:spcBef>
              <a:spcAft>
                <a:spcPts val="0"/>
              </a:spcAft>
              <a:buClr>
                <a:schemeClr val="accent5"/>
              </a:buClr>
              <a:buSzPts val="900"/>
              <a:buFont typeface="Raleway"/>
              <a:buChar char="●"/>
            </a:pPr>
            <a:r>
              <a:rPr b="1" lang="en" sz="900">
                <a:solidFill>
                  <a:srgbClr val="121212"/>
                </a:solidFill>
                <a:latin typeface="Karla"/>
                <a:ea typeface="Karla"/>
                <a:cs typeface="Karla"/>
                <a:sym typeface="Karla"/>
              </a:rPr>
              <a:t>Otros conceptos</a:t>
            </a:r>
            <a:r>
              <a:rPr lang="en" sz="900">
                <a:solidFill>
                  <a:srgbClr val="121212"/>
                </a:solidFill>
                <a:latin typeface="Karla"/>
                <a:ea typeface="Karla"/>
                <a:cs typeface="Karla"/>
                <a:sym typeface="Karla"/>
              </a:rPr>
              <a:t> generados no pagados.</a:t>
            </a:r>
            <a:endParaRPr sz="900">
              <a:solidFill>
                <a:srgbClr val="121212"/>
              </a:solidFill>
              <a:latin typeface="Karla"/>
              <a:ea typeface="Karla"/>
              <a:cs typeface="Karla"/>
              <a:sym typeface="Karla"/>
            </a:endParaRPr>
          </a:p>
          <a:p>
            <a:pPr indent="0" lvl="0" marL="0" marR="762000" rtl="0" algn="l">
              <a:lnSpc>
                <a:spcPct val="175000"/>
              </a:lnSpc>
              <a:spcBef>
                <a:spcPts val="1000"/>
              </a:spcBef>
              <a:spcAft>
                <a:spcPts val="0"/>
              </a:spcAft>
              <a:buNone/>
            </a:pPr>
            <a:r>
              <a:rPr lang="en" sz="900">
                <a:solidFill>
                  <a:srgbClr val="121212"/>
                </a:solidFill>
                <a:latin typeface="Karla"/>
                <a:ea typeface="Karla"/>
                <a:cs typeface="Karla"/>
                <a:sym typeface="Karla"/>
              </a:rPr>
              <a:t>A esta cantidad </a:t>
            </a:r>
            <a:r>
              <a:rPr b="1" lang="en" sz="900">
                <a:solidFill>
                  <a:srgbClr val="121212"/>
                </a:solidFill>
                <a:latin typeface="Karla"/>
                <a:ea typeface="Karla"/>
                <a:cs typeface="Karla"/>
                <a:sym typeface="Karla"/>
              </a:rPr>
              <a:t>debe restarse lo que el trabajador adeude a la empresa, como adelantos de sueldo o cualquier otro concepto</a:t>
            </a:r>
            <a:r>
              <a:rPr lang="en" sz="900">
                <a:solidFill>
                  <a:srgbClr val="121212"/>
                </a:solidFill>
                <a:latin typeface="Karla"/>
                <a:ea typeface="Karla"/>
                <a:cs typeface="Karla"/>
                <a:sym typeface="Karla"/>
              </a:rPr>
              <a:t>. Estos conceptos están sujetos a las contribuciones a la Seguridad Social, es decir que el empleador debe efectuar la cotización.</a:t>
            </a:r>
            <a:endParaRPr sz="900">
              <a:solidFill>
                <a:srgbClr val="121212"/>
              </a:solidFill>
              <a:latin typeface="Karla"/>
              <a:ea typeface="Karla"/>
              <a:cs typeface="Karla"/>
              <a:sym typeface="Karla"/>
            </a:endParaRPr>
          </a:p>
          <a:p>
            <a:pPr indent="0" lvl="0" marL="0" rtl="0" algn="l">
              <a:spcBef>
                <a:spcPts val="1000"/>
              </a:spcBef>
              <a:spcAft>
                <a:spcPts val="1000"/>
              </a:spcAft>
              <a:buNone/>
            </a:pPr>
            <a:r>
              <a:t/>
            </a:r>
            <a:endParaRPr sz="900">
              <a:solidFill>
                <a:srgbClr val="121212"/>
              </a:solidFill>
              <a:latin typeface="Karla"/>
              <a:ea typeface="Karla"/>
              <a:cs typeface="Karla"/>
              <a:sym typeface="Karla"/>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sp>
        <p:nvSpPr>
          <p:cNvPr id="382" name="Google Shape;382;p49"/>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383" name="Google Shape;383;p49"/>
          <p:cNvSpPr txBox="1"/>
          <p:nvPr/>
        </p:nvSpPr>
        <p:spPr>
          <a:xfrm>
            <a:off x="575825" y="1270725"/>
            <a:ext cx="8083500" cy="3160500"/>
          </a:xfrm>
          <a:prstGeom prst="rect">
            <a:avLst/>
          </a:prstGeom>
          <a:noFill/>
          <a:ln>
            <a:noFill/>
          </a:ln>
        </p:spPr>
        <p:txBody>
          <a:bodyPr anchorCtr="0" anchor="t" bIns="91425" lIns="91425" spcFirstLastPara="1" rIns="91425" wrap="square" tIns="91425">
            <a:spAutoFit/>
          </a:bodyPr>
          <a:lstStyle/>
          <a:p>
            <a:pPr indent="0" lvl="0" marL="0" rtl="0" algn="l">
              <a:lnSpc>
                <a:spcPct val="175000"/>
              </a:lnSpc>
              <a:spcBef>
                <a:spcPts val="0"/>
              </a:spcBef>
              <a:spcAft>
                <a:spcPts val="0"/>
              </a:spcAft>
              <a:buNone/>
            </a:pPr>
            <a:r>
              <a:rPr b="1" lang="en" sz="1000">
                <a:solidFill>
                  <a:srgbClr val="333333"/>
                </a:solidFill>
                <a:latin typeface="Karla"/>
                <a:ea typeface="Karla"/>
                <a:cs typeface="Karla"/>
                <a:sym typeface="Karla"/>
              </a:rPr>
              <a:t>Plazo del finiquito: </a:t>
            </a:r>
            <a:r>
              <a:rPr lang="en" sz="1000">
                <a:solidFill>
                  <a:srgbClr val="333333"/>
                </a:solidFill>
                <a:latin typeface="Karla"/>
                <a:ea typeface="Karla"/>
                <a:cs typeface="Karla"/>
                <a:sym typeface="Karla"/>
              </a:rPr>
              <a:t>n</a:t>
            </a:r>
            <a:r>
              <a:rPr lang="en" sz="1000">
                <a:solidFill>
                  <a:srgbClr val="333333"/>
                </a:solidFill>
                <a:latin typeface="Karla"/>
                <a:ea typeface="Karla"/>
                <a:cs typeface="Karla"/>
                <a:sym typeface="Karla"/>
              </a:rPr>
              <a:t>o hay un plazo concreto para la firma del documento de finiquito. Depende de la forma en que haya finalizado el contrato de trabajo, aunque es necesario recalcar que </a:t>
            </a:r>
            <a:r>
              <a:rPr b="1" lang="en" sz="1000">
                <a:solidFill>
                  <a:srgbClr val="333333"/>
                </a:solidFill>
                <a:latin typeface="Karla"/>
                <a:ea typeface="Karla"/>
                <a:cs typeface="Karla"/>
                <a:sym typeface="Karla"/>
              </a:rPr>
              <a:t>el finiquito es obligatorio y siempre corresponde su liquidación y pago, aunque el despido haya sido con causa imputable al trabajador</a:t>
            </a:r>
            <a:r>
              <a:rPr lang="en" sz="1000">
                <a:solidFill>
                  <a:srgbClr val="333333"/>
                </a:solidFill>
                <a:latin typeface="Karla"/>
                <a:ea typeface="Karla"/>
                <a:cs typeface="Karla"/>
                <a:sym typeface="Karla"/>
              </a:rPr>
              <a:t>.</a:t>
            </a:r>
            <a:endParaRPr sz="1000">
              <a:solidFill>
                <a:srgbClr val="333333"/>
              </a:solidFill>
              <a:latin typeface="Karla"/>
              <a:ea typeface="Karla"/>
              <a:cs typeface="Karla"/>
              <a:sym typeface="Karla"/>
            </a:endParaRPr>
          </a:p>
          <a:p>
            <a:pPr indent="-292100" lvl="0" marL="457200" rtl="0" algn="l">
              <a:lnSpc>
                <a:spcPct val="175000"/>
              </a:lnSpc>
              <a:spcBef>
                <a:spcPts val="1000"/>
              </a:spcBef>
              <a:spcAft>
                <a:spcPts val="0"/>
              </a:spcAft>
              <a:buClr>
                <a:schemeClr val="accent1"/>
              </a:buClr>
              <a:buSzPts val="1000"/>
              <a:buFont typeface="Karla"/>
              <a:buChar char="●"/>
            </a:pPr>
            <a:r>
              <a:rPr b="1" lang="en" sz="1000">
                <a:solidFill>
                  <a:schemeClr val="accent4"/>
                </a:solidFill>
                <a:latin typeface="Karla"/>
                <a:ea typeface="Karla"/>
                <a:cs typeface="Karla"/>
                <a:sym typeface="Karla"/>
              </a:rPr>
              <a:t>Por despido sin causa:</a:t>
            </a:r>
            <a:r>
              <a:rPr lang="en" sz="1000">
                <a:solidFill>
                  <a:srgbClr val="333333"/>
                </a:solidFill>
                <a:latin typeface="Karla"/>
                <a:ea typeface="Karla"/>
                <a:cs typeface="Karla"/>
                <a:sym typeface="Karla"/>
              </a:rPr>
              <a:t> el finiquito se liquida y abona junto con la indemnización.</a:t>
            </a:r>
            <a:endParaRPr sz="1000">
              <a:solidFill>
                <a:srgbClr val="333333"/>
              </a:solidFill>
              <a:latin typeface="Karla"/>
              <a:ea typeface="Karla"/>
              <a:cs typeface="Karla"/>
              <a:sym typeface="Karla"/>
            </a:endParaRPr>
          </a:p>
          <a:p>
            <a:pPr indent="-292100" lvl="0" marL="457200" rtl="0" algn="l">
              <a:lnSpc>
                <a:spcPct val="175000"/>
              </a:lnSpc>
              <a:spcBef>
                <a:spcPts val="0"/>
              </a:spcBef>
              <a:spcAft>
                <a:spcPts val="0"/>
              </a:spcAft>
              <a:buClr>
                <a:schemeClr val="accent1"/>
              </a:buClr>
              <a:buSzPts val="1000"/>
              <a:buFont typeface="Karla"/>
              <a:buChar char="●"/>
            </a:pPr>
            <a:r>
              <a:rPr b="1" lang="en" sz="1000">
                <a:solidFill>
                  <a:schemeClr val="accent4"/>
                </a:solidFill>
                <a:latin typeface="Karla"/>
                <a:ea typeface="Karla"/>
                <a:cs typeface="Karla"/>
                <a:sym typeface="Karla"/>
              </a:rPr>
              <a:t>Por finalización del contrato acordada:  </a:t>
            </a:r>
            <a:r>
              <a:rPr lang="en" sz="1000">
                <a:solidFill>
                  <a:srgbClr val="333333"/>
                </a:solidFill>
                <a:latin typeface="Karla"/>
                <a:ea typeface="Karla"/>
                <a:cs typeface="Karla"/>
                <a:sym typeface="Karla"/>
              </a:rPr>
              <a:t>el último día de trabajo.</a:t>
            </a:r>
            <a:endParaRPr sz="1000">
              <a:solidFill>
                <a:srgbClr val="333333"/>
              </a:solidFill>
              <a:latin typeface="Karla"/>
              <a:ea typeface="Karla"/>
              <a:cs typeface="Karla"/>
              <a:sym typeface="Karla"/>
            </a:endParaRPr>
          </a:p>
          <a:p>
            <a:pPr indent="-292100" lvl="0" marL="457200" rtl="0" algn="l">
              <a:lnSpc>
                <a:spcPct val="175000"/>
              </a:lnSpc>
              <a:spcBef>
                <a:spcPts val="0"/>
              </a:spcBef>
              <a:spcAft>
                <a:spcPts val="0"/>
              </a:spcAft>
              <a:buClr>
                <a:schemeClr val="accent1"/>
              </a:buClr>
              <a:buSzPts val="1000"/>
              <a:buFont typeface="Karla"/>
              <a:buChar char="●"/>
            </a:pPr>
            <a:r>
              <a:rPr b="1" lang="en" sz="1000">
                <a:solidFill>
                  <a:schemeClr val="accent4"/>
                </a:solidFill>
                <a:latin typeface="Karla"/>
                <a:ea typeface="Karla"/>
                <a:cs typeface="Karla"/>
                <a:sym typeface="Karla"/>
              </a:rPr>
              <a:t>Por finalización voluntaria del contrato de trabajo: </a:t>
            </a:r>
            <a:r>
              <a:rPr lang="en" sz="1000">
                <a:solidFill>
                  <a:srgbClr val="333333"/>
                </a:solidFill>
                <a:latin typeface="Karla"/>
                <a:ea typeface="Karla"/>
                <a:cs typeface="Karla"/>
                <a:sym typeface="Karla"/>
              </a:rPr>
              <a:t>si no hubo preaviso, dentro de un plazo razonable después del último día trabajado.</a:t>
            </a:r>
            <a:endParaRPr sz="1000">
              <a:solidFill>
                <a:srgbClr val="333333"/>
              </a:solidFill>
              <a:latin typeface="Karla"/>
              <a:ea typeface="Karla"/>
              <a:cs typeface="Karla"/>
              <a:sym typeface="Karla"/>
            </a:endParaRPr>
          </a:p>
          <a:p>
            <a:pPr indent="-292100" lvl="0" marL="457200" rtl="0" algn="l">
              <a:lnSpc>
                <a:spcPct val="175000"/>
              </a:lnSpc>
              <a:spcBef>
                <a:spcPts val="0"/>
              </a:spcBef>
              <a:spcAft>
                <a:spcPts val="0"/>
              </a:spcAft>
              <a:buClr>
                <a:schemeClr val="accent1"/>
              </a:buClr>
              <a:buSzPts val="1000"/>
              <a:buFont typeface="Karla"/>
              <a:buChar char="●"/>
            </a:pPr>
            <a:r>
              <a:rPr b="1" lang="en" sz="1000">
                <a:solidFill>
                  <a:schemeClr val="accent4"/>
                </a:solidFill>
                <a:latin typeface="Karla"/>
                <a:ea typeface="Karla"/>
                <a:cs typeface="Karla"/>
                <a:sym typeface="Karla"/>
              </a:rPr>
              <a:t>Con preaviso por parte del empleador: </a:t>
            </a:r>
            <a:r>
              <a:rPr lang="en" sz="1000">
                <a:solidFill>
                  <a:srgbClr val="333333"/>
                </a:solidFill>
                <a:latin typeface="Karla"/>
                <a:ea typeface="Karla"/>
                <a:cs typeface="Karla"/>
                <a:sym typeface="Karla"/>
              </a:rPr>
              <a:t>junto con la comunicación de la extinción del contrato de trabajo, el empleador debe acompañar una propuesta de documento de finiquito.</a:t>
            </a:r>
            <a:endParaRPr sz="1000">
              <a:solidFill>
                <a:srgbClr val="333333"/>
              </a:solidFill>
              <a:latin typeface="Karla"/>
              <a:ea typeface="Karla"/>
              <a:cs typeface="Karla"/>
              <a:sym typeface="Karla"/>
            </a:endParaRPr>
          </a:p>
          <a:p>
            <a:pPr indent="0" lvl="0" marL="0" rtl="0" algn="l">
              <a:lnSpc>
                <a:spcPct val="175000"/>
              </a:lnSpc>
              <a:spcBef>
                <a:spcPts val="0"/>
              </a:spcBef>
              <a:spcAft>
                <a:spcPts val="0"/>
              </a:spcAft>
              <a:buNone/>
            </a:pPr>
            <a:r>
              <a:t/>
            </a:r>
            <a:endParaRPr b="1" sz="1000">
              <a:solidFill>
                <a:srgbClr val="333333"/>
              </a:solidFill>
              <a:latin typeface="Karla"/>
              <a:ea typeface="Karla"/>
              <a:cs typeface="Karla"/>
              <a:sym typeface="Karla"/>
            </a:endParaRPr>
          </a:p>
          <a:p>
            <a:pPr indent="0" lvl="0" marL="0" marR="762000" rtl="0" algn="l">
              <a:lnSpc>
                <a:spcPct val="175000"/>
              </a:lnSpc>
              <a:spcBef>
                <a:spcPts val="0"/>
              </a:spcBef>
              <a:spcAft>
                <a:spcPts val="0"/>
              </a:spcAft>
              <a:buNone/>
            </a:pPr>
            <a:r>
              <a:rPr lang="en" sz="1000">
                <a:solidFill>
                  <a:srgbClr val="333333"/>
                </a:solidFill>
                <a:latin typeface="Karla"/>
                <a:ea typeface="Karla"/>
                <a:cs typeface="Karla"/>
                <a:sym typeface="Karla"/>
              </a:rPr>
              <a:t>El documento de finiquito tiene valor liberatorio para las partes y</a:t>
            </a:r>
            <a:r>
              <a:rPr b="1" lang="en" sz="1000">
                <a:solidFill>
                  <a:srgbClr val="333333"/>
                </a:solidFill>
                <a:latin typeface="Karla"/>
                <a:ea typeface="Karla"/>
                <a:cs typeface="Karla"/>
                <a:sym typeface="Karla"/>
              </a:rPr>
              <a:t> es la prueba de la extinción del contrato laboral.</a:t>
            </a:r>
            <a:endParaRPr b="1" sz="1000">
              <a:solidFill>
                <a:srgbClr val="333333"/>
              </a:solidFill>
              <a:latin typeface="Karla"/>
              <a:ea typeface="Karla"/>
              <a:cs typeface="Karla"/>
              <a:sym typeface="Karl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4"/>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116" name="Google Shape;116;p14"/>
          <p:cNvPicPr preferRelativeResize="0"/>
          <p:nvPr/>
        </p:nvPicPr>
        <p:blipFill>
          <a:blip r:embed="rId3">
            <a:alphaModFix/>
          </a:blip>
          <a:stretch>
            <a:fillRect/>
          </a:stretch>
        </p:blipFill>
        <p:spPr>
          <a:xfrm>
            <a:off x="5455500" y="92025"/>
            <a:ext cx="3498725" cy="4963476"/>
          </a:xfrm>
          <a:prstGeom prst="rect">
            <a:avLst/>
          </a:prstGeom>
          <a:noFill/>
          <a:ln>
            <a:noFill/>
          </a:ln>
        </p:spPr>
      </p:pic>
      <p:pic>
        <p:nvPicPr>
          <p:cNvPr id="117" name="Google Shape;117;p14"/>
          <p:cNvPicPr preferRelativeResize="0"/>
          <p:nvPr/>
        </p:nvPicPr>
        <p:blipFill rotWithShape="1">
          <a:blip r:embed="rId4">
            <a:alphaModFix/>
          </a:blip>
          <a:srcRect b="0" l="0" r="0" t="13711"/>
          <a:stretch/>
        </p:blipFill>
        <p:spPr>
          <a:xfrm>
            <a:off x="1889175" y="3694450"/>
            <a:ext cx="1452850" cy="1156650"/>
          </a:xfrm>
          <a:prstGeom prst="rect">
            <a:avLst/>
          </a:prstGeom>
          <a:noFill/>
          <a:ln>
            <a:noFill/>
          </a:ln>
        </p:spPr>
      </p:pic>
      <p:sp>
        <p:nvSpPr>
          <p:cNvPr id="118" name="Google Shape;118;p14"/>
          <p:cNvSpPr txBox="1"/>
          <p:nvPr/>
        </p:nvSpPr>
        <p:spPr>
          <a:xfrm>
            <a:off x="439950" y="1191900"/>
            <a:ext cx="4244100" cy="231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000">
                <a:latin typeface="Karla"/>
                <a:ea typeface="Karla"/>
                <a:cs typeface="Karla"/>
                <a:sym typeface="Karla"/>
              </a:rPr>
              <a:t>El empresario tiene la obligación de facilitar al trabajador un recibo de salarios o nóminas, conforme al modelo oficial, indicando con claridad y separadamente la percepciones y deducciones que legalmente procedan.</a:t>
            </a:r>
            <a:endParaRPr sz="1000">
              <a:latin typeface="Karla"/>
              <a:ea typeface="Karla"/>
              <a:cs typeface="Karla"/>
              <a:sym typeface="Karla"/>
            </a:endParaRPr>
          </a:p>
          <a:p>
            <a:pPr indent="0" lvl="0" marL="0" rtl="0" algn="l">
              <a:lnSpc>
                <a:spcPct val="115000"/>
              </a:lnSpc>
              <a:spcBef>
                <a:spcPts val="1000"/>
              </a:spcBef>
              <a:spcAft>
                <a:spcPts val="0"/>
              </a:spcAft>
              <a:buNone/>
            </a:pPr>
            <a:r>
              <a:rPr b="1" lang="en" sz="1000">
                <a:highlight>
                  <a:schemeClr val="accent4"/>
                </a:highlight>
                <a:latin typeface="Karla"/>
                <a:ea typeface="Karla"/>
                <a:cs typeface="Karla"/>
                <a:sym typeface="Karla"/>
              </a:rPr>
              <a:t>La nómina </a:t>
            </a:r>
            <a:r>
              <a:rPr lang="en" sz="1000">
                <a:latin typeface="Karla"/>
                <a:ea typeface="Karla"/>
                <a:cs typeface="Karla"/>
                <a:sym typeface="Karla"/>
              </a:rPr>
              <a:t>es el documento en el que se detallan las percepciones del trabajador, los descuentos o deducciones que se le practican, y la cantidad final que recibirá.</a:t>
            </a:r>
            <a:endParaRPr sz="1000">
              <a:latin typeface="Karla"/>
              <a:ea typeface="Karla"/>
              <a:cs typeface="Karla"/>
              <a:sym typeface="Karla"/>
            </a:endParaRPr>
          </a:p>
          <a:p>
            <a:pPr indent="0" lvl="0" marL="0" rtl="0" algn="l">
              <a:lnSpc>
                <a:spcPct val="115000"/>
              </a:lnSpc>
              <a:spcBef>
                <a:spcPts val="1000"/>
              </a:spcBef>
              <a:spcAft>
                <a:spcPts val="0"/>
              </a:spcAft>
              <a:buNone/>
            </a:pPr>
            <a:r>
              <a:rPr lang="en" sz="1000">
                <a:latin typeface="Karla"/>
                <a:ea typeface="Karla"/>
                <a:cs typeface="Karla"/>
                <a:sym typeface="Karla"/>
              </a:rPr>
              <a:t>La nómina sirve de </a:t>
            </a:r>
            <a:r>
              <a:rPr b="1" lang="en" sz="1000">
                <a:highlight>
                  <a:schemeClr val="accent4"/>
                </a:highlight>
                <a:latin typeface="Karla"/>
                <a:ea typeface="Karla"/>
                <a:cs typeface="Karla"/>
                <a:sym typeface="Karla"/>
              </a:rPr>
              <a:t>justificante de pago</a:t>
            </a:r>
            <a:r>
              <a:rPr lang="en" sz="1000">
                <a:latin typeface="Karla"/>
                <a:ea typeface="Karla"/>
                <a:cs typeface="Karla"/>
                <a:sym typeface="Karla"/>
              </a:rPr>
              <a:t> al empresario, que debe conservarla durante 4 años mínimo.</a:t>
            </a:r>
            <a:endParaRPr sz="1000">
              <a:latin typeface="Karla"/>
              <a:ea typeface="Karla"/>
              <a:cs typeface="Karla"/>
              <a:sym typeface="Karla"/>
            </a:endParaRPr>
          </a:p>
          <a:p>
            <a:pPr indent="0" lvl="0" marL="0" rtl="0" algn="l">
              <a:lnSpc>
                <a:spcPct val="115000"/>
              </a:lnSpc>
              <a:spcBef>
                <a:spcPts val="1000"/>
              </a:spcBef>
              <a:spcAft>
                <a:spcPts val="1000"/>
              </a:spcAft>
              <a:buNone/>
            </a:pPr>
            <a:r>
              <a:rPr lang="en" sz="1000">
                <a:latin typeface="Karla"/>
                <a:ea typeface="Karla"/>
                <a:cs typeface="Karla"/>
                <a:sym typeface="Karla"/>
              </a:rPr>
              <a:t>Está compuesta de cuatro partes:</a:t>
            </a:r>
            <a:endParaRPr sz="1000">
              <a:latin typeface="Karla"/>
              <a:ea typeface="Karla"/>
              <a:cs typeface="Karla"/>
              <a:sym typeface="Karla"/>
            </a:endParaRPr>
          </a:p>
        </p:txBody>
      </p:sp>
      <p:sp>
        <p:nvSpPr>
          <p:cNvPr id="119" name="Google Shape;119;p14"/>
          <p:cNvSpPr/>
          <p:nvPr/>
        </p:nvSpPr>
        <p:spPr>
          <a:xfrm>
            <a:off x="3683475" y="4183800"/>
            <a:ext cx="1285200" cy="267300"/>
          </a:xfrm>
          <a:prstGeom prst="rightArrow">
            <a:avLst>
              <a:gd fmla="val 50000" name="adj1"/>
              <a:gd fmla="val 50000" name="adj2"/>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p50"/>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389" name="Google Shape;389;p50"/>
          <p:cNvPicPr preferRelativeResize="0"/>
          <p:nvPr/>
        </p:nvPicPr>
        <p:blipFill>
          <a:blip r:embed="rId3">
            <a:alphaModFix/>
          </a:blip>
          <a:stretch>
            <a:fillRect/>
          </a:stretch>
        </p:blipFill>
        <p:spPr>
          <a:xfrm>
            <a:off x="5321200" y="293600"/>
            <a:ext cx="2973099" cy="4456249"/>
          </a:xfrm>
          <a:prstGeom prst="rect">
            <a:avLst/>
          </a:prstGeom>
          <a:noFill/>
          <a:ln>
            <a:noFill/>
          </a:ln>
        </p:spPr>
      </p:pic>
      <p:pic>
        <p:nvPicPr>
          <p:cNvPr id="390" name="Google Shape;390;p50"/>
          <p:cNvPicPr preferRelativeResize="0"/>
          <p:nvPr/>
        </p:nvPicPr>
        <p:blipFill>
          <a:blip r:embed="rId4">
            <a:alphaModFix/>
          </a:blip>
          <a:stretch>
            <a:fillRect/>
          </a:stretch>
        </p:blipFill>
        <p:spPr>
          <a:xfrm>
            <a:off x="3941800" y="2947800"/>
            <a:ext cx="1379400" cy="1724250"/>
          </a:xfrm>
          <a:prstGeom prst="rect">
            <a:avLst/>
          </a:prstGeom>
          <a:noFill/>
          <a:ln>
            <a:noFill/>
          </a:ln>
        </p:spPr>
      </p:pic>
      <p:sp>
        <p:nvSpPr>
          <p:cNvPr id="391" name="Google Shape;391;p50"/>
          <p:cNvSpPr txBox="1"/>
          <p:nvPr/>
        </p:nvSpPr>
        <p:spPr>
          <a:xfrm>
            <a:off x="285275" y="1460900"/>
            <a:ext cx="3358200" cy="28323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b="1" lang="en" sz="1100">
                <a:solidFill>
                  <a:schemeClr val="accent5"/>
                </a:solidFill>
                <a:latin typeface="Karla"/>
                <a:ea typeface="Karla"/>
                <a:cs typeface="Karla"/>
                <a:sym typeface="Karla"/>
              </a:rPr>
              <a:t>Conclusiones</a:t>
            </a:r>
            <a:endParaRPr b="1" sz="1100">
              <a:solidFill>
                <a:schemeClr val="accent5"/>
              </a:solidFill>
              <a:latin typeface="Karla"/>
              <a:ea typeface="Karla"/>
              <a:cs typeface="Karla"/>
              <a:sym typeface="Karla"/>
            </a:endParaRPr>
          </a:p>
          <a:p>
            <a:pPr indent="-285750" lvl="0" marL="457200" rtl="0" algn="l">
              <a:lnSpc>
                <a:spcPct val="150000"/>
              </a:lnSpc>
              <a:spcBef>
                <a:spcPts val="1000"/>
              </a:spcBef>
              <a:spcAft>
                <a:spcPts val="0"/>
              </a:spcAft>
              <a:buClr>
                <a:schemeClr val="accent5"/>
              </a:buClr>
              <a:buSzPts val="900"/>
              <a:buFont typeface="Karla"/>
              <a:buChar char="●"/>
            </a:pPr>
            <a:r>
              <a:rPr lang="en" sz="900">
                <a:solidFill>
                  <a:srgbClr val="333333"/>
                </a:solidFill>
                <a:latin typeface="Karla"/>
                <a:ea typeface="Karla"/>
                <a:cs typeface="Karla"/>
                <a:sym typeface="Karla"/>
              </a:rPr>
              <a:t>El documento de finiquito expresa la extinción del contrato de trabajo y la satisfacción recíproca de deudas y obligaciones pendientes entre el trabajador y la empresa al momento de la finalización.</a:t>
            </a:r>
            <a:endParaRPr sz="900">
              <a:solidFill>
                <a:srgbClr val="333333"/>
              </a:solidFill>
              <a:latin typeface="Karla"/>
              <a:ea typeface="Karla"/>
              <a:cs typeface="Karla"/>
              <a:sym typeface="Karla"/>
            </a:endParaRPr>
          </a:p>
          <a:p>
            <a:pPr indent="-285750" lvl="0" marL="457200" rtl="0" algn="l">
              <a:lnSpc>
                <a:spcPct val="150000"/>
              </a:lnSpc>
              <a:spcBef>
                <a:spcPts val="1000"/>
              </a:spcBef>
              <a:spcAft>
                <a:spcPts val="0"/>
              </a:spcAft>
              <a:buClr>
                <a:schemeClr val="accent5"/>
              </a:buClr>
              <a:buSzPts val="900"/>
              <a:buFont typeface="Karla"/>
              <a:buChar char="●"/>
            </a:pPr>
            <a:r>
              <a:rPr lang="en" sz="900">
                <a:solidFill>
                  <a:srgbClr val="333333"/>
                </a:solidFill>
                <a:latin typeface="Karla"/>
                <a:ea typeface="Karla"/>
                <a:cs typeface="Karla"/>
                <a:sym typeface="Karla"/>
              </a:rPr>
              <a:t>No supone la renuncia a derechos inalienables del trabajador.</a:t>
            </a:r>
            <a:endParaRPr sz="900">
              <a:solidFill>
                <a:srgbClr val="333333"/>
              </a:solidFill>
              <a:latin typeface="Karla"/>
              <a:ea typeface="Karla"/>
              <a:cs typeface="Karla"/>
              <a:sym typeface="Karla"/>
            </a:endParaRPr>
          </a:p>
          <a:p>
            <a:pPr indent="-285750" lvl="0" marL="457200" rtl="0" algn="l">
              <a:lnSpc>
                <a:spcPct val="150000"/>
              </a:lnSpc>
              <a:spcBef>
                <a:spcPts val="1000"/>
              </a:spcBef>
              <a:spcAft>
                <a:spcPts val="1000"/>
              </a:spcAft>
              <a:buClr>
                <a:schemeClr val="accent5"/>
              </a:buClr>
              <a:buSzPts val="900"/>
              <a:buFont typeface="Karla"/>
              <a:buChar char="●"/>
            </a:pPr>
            <a:r>
              <a:rPr lang="en" sz="900">
                <a:solidFill>
                  <a:srgbClr val="333333"/>
                </a:solidFill>
                <a:latin typeface="Karla"/>
                <a:ea typeface="Karla"/>
                <a:cs typeface="Karla"/>
                <a:sym typeface="Karla"/>
              </a:rPr>
              <a:t>Debe suscribirse a la fecha de extinción del contrato laboral, la cual debe constar en el documento.</a:t>
            </a:r>
            <a:endParaRPr sz="900">
              <a:solidFill>
                <a:srgbClr val="333333"/>
              </a:solidFill>
              <a:latin typeface="Karla"/>
              <a:ea typeface="Karla"/>
              <a:cs typeface="Karla"/>
              <a:sym typeface="Karla"/>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51"/>
          <p:cNvSpPr txBox="1"/>
          <p:nvPr>
            <p:ph idx="4294967295" type="ctrTitle"/>
          </p:nvPr>
        </p:nvSpPr>
        <p:spPr>
          <a:xfrm>
            <a:off x="3064700" y="1693911"/>
            <a:ext cx="5533800" cy="115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6000">
                <a:solidFill>
                  <a:srgbClr val="ABE33F"/>
                </a:solidFill>
              </a:rPr>
              <a:t>¡Se acabó</a:t>
            </a:r>
            <a:r>
              <a:rPr lang="en" sz="6000">
                <a:solidFill>
                  <a:srgbClr val="ABE33F"/>
                </a:solidFill>
              </a:rPr>
              <a:t>!</a:t>
            </a:r>
            <a:endParaRPr sz="6000">
              <a:solidFill>
                <a:srgbClr val="ABE33F"/>
              </a:solidFill>
            </a:endParaRPr>
          </a:p>
        </p:txBody>
      </p:sp>
      <p:sp>
        <p:nvSpPr>
          <p:cNvPr id="397" name="Google Shape;397;p51"/>
          <p:cNvSpPr txBox="1"/>
          <p:nvPr>
            <p:ph idx="4294967295" type="subTitle"/>
          </p:nvPr>
        </p:nvSpPr>
        <p:spPr>
          <a:xfrm>
            <a:off x="3064700" y="2464905"/>
            <a:ext cx="5533800" cy="868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3600"/>
              <a:t>¿Alguna duda</a:t>
            </a:r>
            <a:r>
              <a:rPr b="1" lang="en" sz="3600"/>
              <a:t>?</a:t>
            </a:r>
            <a:endParaRPr b="1" sz="3600"/>
          </a:p>
          <a:p>
            <a:pPr indent="0" lvl="0" marL="0" rtl="0" algn="l">
              <a:spcBef>
                <a:spcPts val="600"/>
              </a:spcBef>
              <a:spcAft>
                <a:spcPts val="0"/>
              </a:spcAft>
              <a:buClr>
                <a:schemeClr val="dk1"/>
              </a:buClr>
              <a:buSzPts val="1100"/>
              <a:buFont typeface="Arial"/>
              <a:buNone/>
            </a:pPr>
            <a:r>
              <a:t/>
            </a:r>
            <a:endParaRPr b="1" sz="1800"/>
          </a:p>
        </p:txBody>
      </p:sp>
      <p:grpSp>
        <p:nvGrpSpPr>
          <p:cNvPr id="398" name="Google Shape;398;p51"/>
          <p:cNvGrpSpPr/>
          <p:nvPr/>
        </p:nvGrpSpPr>
        <p:grpSpPr>
          <a:xfrm>
            <a:off x="685795" y="1814227"/>
            <a:ext cx="1681779" cy="1179949"/>
            <a:chOff x="559275" y="1683950"/>
            <a:chExt cx="466500" cy="327300"/>
          </a:xfrm>
        </p:grpSpPr>
        <p:sp>
          <p:nvSpPr>
            <p:cNvPr id="399" name="Google Shape;399;p51"/>
            <p:cNvSpPr/>
            <p:nvPr/>
          </p:nvSpPr>
          <p:spPr>
            <a:xfrm>
              <a:off x="559275" y="1683950"/>
              <a:ext cx="466500" cy="197850"/>
            </a:xfrm>
            <a:custGeom>
              <a:rect b="b" l="l" r="r" t="t"/>
              <a:pathLst>
                <a:path extrusionOk="0" h="7914" w="18660">
                  <a:moveTo>
                    <a:pt x="391" y="1"/>
                  </a:moveTo>
                  <a:lnTo>
                    <a:pt x="293" y="50"/>
                  </a:lnTo>
                  <a:lnTo>
                    <a:pt x="220" y="74"/>
                  </a:lnTo>
                  <a:lnTo>
                    <a:pt x="147" y="147"/>
                  </a:lnTo>
                  <a:lnTo>
                    <a:pt x="74" y="221"/>
                  </a:lnTo>
                  <a:lnTo>
                    <a:pt x="49" y="294"/>
                  </a:lnTo>
                  <a:lnTo>
                    <a:pt x="0" y="392"/>
                  </a:lnTo>
                  <a:lnTo>
                    <a:pt x="0" y="489"/>
                  </a:lnTo>
                  <a:lnTo>
                    <a:pt x="0" y="1173"/>
                  </a:lnTo>
                  <a:lnTo>
                    <a:pt x="9330" y="7914"/>
                  </a:lnTo>
                  <a:lnTo>
                    <a:pt x="18659" y="1173"/>
                  </a:lnTo>
                  <a:lnTo>
                    <a:pt x="18659" y="489"/>
                  </a:lnTo>
                  <a:lnTo>
                    <a:pt x="18659" y="392"/>
                  </a:lnTo>
                  <a:lnTo>
                    <a:pt x="18611" y="294"/>
                  </a:lnTo>
                  <a:lnTo>
                    <a:pt x="18586" y="221"/>
                  </a:lnTo>
                  <a:lnTo>
                    <a:pt x="18513" y="147"/>
                  </a:lnTo>
                  <a:lnTo>
                    <a:pt x="18440" y="74"/>
                  </a:lnTo>
                  <a:lnTo>
                    <a:pt x="18366" y="50"/>
                  </a:lnTo>
                  <a:lnTo>
                    <a:pt x="18269" y="1"/>
                  </a:lnTo>
                  <a:close/>
                </a:path>
              </a:pathLst>
            </a:custGeom>
            <a:solidFill>
              <a:srgbClr val="00AE9D">
                <a:alpha val="8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51"/>
            <p:cNvSpPr/>
            <p:nvPr/>
          </p:nvSpPr>
          <p:spPr>
            <a:xfrm>
              <a:off x="559275" y="1727925"/>
              <a:ext cx="466500" cy="283325"/>
            </a:xfrm>
            <a:custGeom>
              <a:rect b="b" l="l" r="r" t="t"/>
              <a:pathLst>
                <a:path extrusionOk="0" h="11333" w="18660">
                  <a:moveTo>
                    <a:pt x="0" y="0"/>
                  </a:moveTo>
                  <a:lnTo>
                    <a:pt x="0" y="10844"/>
                  </a:lnTo>
                  <a:lnTo>
                    <a:pt x="0" y="10917"/>
                  </a:lnTo>
                  <a:lnTo>
                    <a:pt x="5129" y="7230"/>
                  </a:lnTo>
                  <a:lnTo>
                    <a:pt x="5227" y="7181"/>
                  </a:lnTo>
                  <a:lnTo>
                    <a:pt x="5325" y="7181"/>
                  </a:lnTo>
                  <a:lnTo>
                    <a:pt x="5398" y="7205"/>
                  </a:lnTo>
                  <a:lnTo>
                    <a:pt x="5471" y="7278"/>
                  </a:lnTo>
                  <a:lnTo>
                    <a:pt x="5520" y="7376"/>
                  </a:lnTo>
                  <a:lnTo>
                    <a:pt x="5520" y="7474"/>
                  </a:lnTo>
                  <a:lnTo>
                    <a:pt x="5471" y="7547"/>
                  </a:lnTo>
                  <a:lnTo>
                    <a:pt x="5422" y="7620"/>
                  </a:lnTo>
                  <a:lnTo>
                    <a:pt x="318" y="11308"/>
                  </a:lnTo>
                  <a:lnTo>
                    <a:pt x="415" y="11333"/>
                  </a:lnTo>
                  <a:lnTo>
                    <a:pt x="18244" y="11333"/>
                  </a:lnTo>
                  <a:lnTo>
                    <a:pt x="18342" y="11308"/>
                  </a:lnTo>
                  <a:lnTo>
                    <a:pt x="13238" y="7620"/>
                  </a:lnTo>
                  <a:lnTo>
                    <a:pt x="13189" y="7547"/>
                  </a:lnTo>
                  <a:lnTo>
                    <a:pt x="13140" y="7474"/>
                  </a:lnTo>
                  <a:lnTo>
                    <a:pt x="13140" y="7376"/>
                  </a:lnTo>
                  <a:lnTo>
                    <a:pt x="13189" y="7278"/>
                  </a:lnTo>
                  <a:lnTo>
                    <a:pt x="13262" y="7205"/>
                  </a:lnTo>
                  <a:lnTo>
                    <a:pt x="13335" y="7181"/>
                  </a:lnTo>
                  <a:lnTo>
                    <a:pt x="13433" y="7181"/>
                  </a:lnTo>
                  <a:lnTo>
                    <a:pt x="13531" y="7230"/>
                  </a:lnTo>
                  <a:lnTo>
                    <a:pt x="18659" y="10917"/>
                  </a:lnTo>
                  <a:lnTo>
                    <a:pt x="18659" y="10844"/>
                  </a:lnTo>
                  <a:lnTo>
                    <a:pt x="18659" y="0"/>
                  </a:lnTo>
                  <a:lnTo>
                    <a:pt x="9476" y="6643"/>
                  </a:lnTo>
                  <a:lnTo>
                    <a:pt x="9403" y="6692"/>
                  </a:lnTo>
                  <a:lnTo>
                    <a:pt x="9257" y="6692"/>
                  </a:lnTo>
                  <a:lnTo>
                    <a:pt x="9183" y="6643"/>
                  </a:lnTo>
                  <a:lnTo>
                    <a:pt x="0" y="0"/>
                  </a:lnTo>
                  <a:close/>
                </a:path>
              </a:pathLst>
            </a:custGeom>
            <a:solidFill>
              <a:srgbClr val="00AE9D">
                <a:alpha val="834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1" name="Google Shape;401;p51"/>
          <p:cNvSpPr/>
          <p:nvPr/>
        </p:nvSpPr>
        <p:spPr>
          <a:xfrm>
            <a:off x="1681875" y="2683100"/>
            <a:ext cx="1274938" cy="1159802"/>
          </a:xfrm>
          <a:custGeom>
            <a:rect b="b" l="l" r="r" t="t"/>
            <a:pathLst>
              <a:path extrusionOk="0" h="14752" w="16218">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ABE33F">
              <a:alpha val="811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1"/>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5"/>
          <p:cNvSpPr txBox="1"/>
          <p:nvPr>
            <p:ph idx="1" type="body"/>
          </p:nvPr>
        </p:nvSpPr>
        <p:spPr>
          <a:xfrm>
            <a:off x="1175675" y="1979600"/>
            <a:ext cx="7425600" cy="18066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b="0" i="0" lang="en" sz="1100"/>
              <a:t>Luis Olivares trabaja en una empresa, con un contrato indefinido, grupo profesional oficial de 2ª, grupo de cotización 5. Percibe en el mes de marzo las siguientes cantidades:</a:t>
            </a:r>
            <a:endParaRPr b="0" i="0" sz="1100"/>
          </a:p>
          <a:p>
            <a:pPr indent="-298450" lvl="0" marL="1828800" rtl="0" algn="l">
              <a:spcBef>
                <a:spcPts val="600"/>
              </a:spcBef>
              <a:spcAft>
                <a:spcPts val="0"/>
              </a:spcAft>
              <a:buSzPts val="1100"/>
              <a:buChar char="◆"/>
            </a:pPr>
            <a:r>
              <a:rPr i="0" lang="en" sz="1100"/>
              <a:t>Salario Base: 1981,14 €</a:t>
            </a:r>
            <a:endParaRPr i="0" sz="1100"/>
          </a:p>
          <a:p>
            <a:pPr indent="-298450" lvl="0" marL="1828800" rtl="0" algn="l">
              <a:spcBef>
                <a:spcPts val="0"/>
              </a:spcBef>
              <a:spcAft>
                <a:spcPts val="0"/>
              </a:spcAft>
              <a:buSzPts val="1100"/>
              <a:buChar char="◆"/>
            </a:pPr>
            <a:r>
              <a:rPr i="0" lang="en" sz="1100"/>
              <a:t>Plus incentivos: 90€</a:t>
            </a:r>
            <a:endParaRPr i="0" sz="1100"/>
          </a:p>
          <a:p>
            <a:pPr indent="-298450" lvl="0" marL="1828800" rtl="0" algn="l">
              <a:spcBef>
                <a:spcPts val="0"/>
              </a:spcBef>
              <a:spcAft>
                <a:spcPts val="0"/>
              </a:spcAft>
              <a:buSzPts val="1100"/>
              <a:buChar char="◆"/>
            </a:pPr>
            <a:r>
              <a:rPr i="0" lang="en" sz="1100"/>
              <a:t>Plus título: 50€</a:t>
            </a:r>
            <a:endParaRPr i="0" sz="1100"/>
          </a:p>
          <a:p>
            <a:pPr indent="-298450" lvl="0" marL="1828800" rtl="0" algn="l">
              <a:spcBef>
                <a:spcPts val="0"/>
              </a:spcBef>
              <a:spcAft>
                <a:spcPts val="0"/>
              </a:spcAft>
              <a:buSzPts val="1100"/>
              <a:buChar char="◆"/>
            </a:pPr>
            <a:r>
              <a:rPr i="0" lang="en" sz="1100"/>
              <a:t>Plus transporte: 65€</a:t>
            </a:r>
            <a:endParaRPr i="0" sz="1100"/>
          </a:p>
          <a:p>
            <a:pPr indent="-298450" lvl="0" marL="1828800" rtl="0" algn="l">
              <a:spcBef>
                <a:spcPts val="0"/>
              </a:spcBef>
              <a:spcAft>
                <a:spcPts val="0"/>
              </a:spcAft>
              <a:buSzPts val="1100"/>
              <a:buChar char="◆"/>
            </a:pPr>
            <a:r>
              <a:rPr i="0" lang="en" sz="1100"/>
              <a:t>Horas extra estructurales: 135€</a:t>
            </a:r>
            <a:endParaRPr i="0" sz="1100"/>
          </a:p>
          <a:p>
            <a:pPr indent="0" lvl="0" marL="0" rtl="0" algn="l">
              <a:spcBef>
                <a:spcPts val="600"/>
              </a:spcBef>
              <a:spcAft>
                <a:spcPts val="0"/>
              </a:spcAft>
              <a:buNone/>
            </a:pPr>
            <a:r>
              <a:rPr b="0" i="0" lang="en" sz="1100"/>
              <a:t>Tiene derecho a dos pagas extra, a percibir en Navidad y en junio, por un importe equivalente al SALARIO BASE. Le retiene a efectos de IRPF un 15%.</a:t>
            </a:r>
            <a:endParaRPr b="0" i="0" sz="1100"/>
          </a:p>
        </p:txBody>
      </p:sp>
      <p:sp>
        <p:nvSpPr>
          <p:cNvPr id="125" name="Google Shape;125;p15"/>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26" name="Google Shape;126;p15"/>
          <p:cNvSpPr txBox="1"/>
          <p:nvPr/>
        </p:nvSpPr>
        <p:spPr>
          <a:xfrm>
            <a:off x="5048400" y="1187675"/>
            <a:ext cx="28440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000">
                <a:solidFill>
                  <a:schemeClr val="lt1"/>
                </a:solidFill>
                <a:latin typeface="Karla"/>
                <a:ea typeface="Karla"/>
                <a:cs typeface="Karla"/>
                <a:sym typeface="Karla"/>
              </a:rPr>
              <a:t>EJEMPLO ANTERIOR</a:t>
            </a:r>
            <a:endParaRPr b="1" sz="2000">
              <a:solidFill>
                <a:schemeClr val="lt1"/>
              </a:solidFill>
              <a:latin typeface="Karla"/>
              <a:ea typeface="Karla"/>
              <a:cs typeface="Karla"/>
              <a:sym typeface="Karl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6"/>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1.1. Encabezamiento</a:t>
            </a:r>
            <a:endParaRPr/>
          </a:p>
        </p:txBody>
      </p:sp>
      <p:sp>
        <p:nvSpPr>
          <p:cNvPr id="132" name="Google Shape;132;p16"/>
          <p:cNvSpPr txBox="1"/>
          <p:nvPr>
            <p:ph idx="1" type="body"/>
          </p:nvPr>
        </p:nvSpPr>
        <p:spPr>
          <a:xfrm>
            <a:off x="629100" y="1422550"/>
            <a:ext cx="7885800" cy="3327300"/>
          </a:xfrm>
          <a:prstGeom prst="rect">
            <a:avLst/>
          </a:prstGeom>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solidFill>
                  <a:srgbClr val="231F20"/>
                </a:solidFill>
              </a:rPr>
              <a:t>En el encabezamiento del recibo de salarios deben figurar los datos de la empresa y del trabajador. Por parte de la </a:t>
            </a:r>
            <a:r>
              <a:rPr b="1" lang="en" sz="1100">
                <a:solidFill>
                  <a:srgbClr val="231F20"/>
                </a:solidFill>
              </a:rPr>
              <a:t>empresa </a:t>
            </a:r>
            <a:r>
              <a:rPr lang="en" sz="1100">
                <a:solidFill>
                  <a:srgbClr val="231F20"/>
                </a:solidFill>
              </a:rPr>
              <a:t>deberá figurar:</a:t>
            </a:r>
            <a:endParaRPr sz="1100">
              <a:solidFill>
                <a:srgbClr val="231F20"/>
              </a:solidFill>
            </a:endParaRPr>
          </a:p>
          <a:p>
            <a:pPr indent="-298450" lvl="0" marL="914400" rtl="0" algn="l">
              <a:lnSpc>
                <a:spcPct val="115000"/>
              </a:lnSpc>
              <a:spcBef>
                <a:spcPts val="1000"/>
              </a:spcBef>
              <a:spcAft>
                <a:spcPts val="0"/>
              </a:spcAft>
              <a:buClr>
                <a:schemeClr val="accent4"/>
              </a:buClr>
              <a:buSzPts val="1100"/>
              <a:buChar char="◆"/>
            </a:pPr>
            <a:r>
              <a:rPr lang="en" sz="1100">
                <a:solidFill>
                  <a:srgbClr val="231F20"/>
                </a:solidFill>
              </a:rPr>
              <a:t>Nombre y razón social de la misma.</a:t>
            </a:r>
            <a:endParaRPr sz="1100">
              <a:solidFill>
                <a:srgbClr val="231F20"/>
              </a:solidFill>
            </a:endParaRPr>
          </a:p>
          <a:p>
            <a:pPr indent="-298450" lvl="0" marL="914400" rtl="0" algn="l">
              <a:lnSpc>
                <a:spcPct val="115000"/>
              </a:lnSpc>
              <a:spcBef>
                <a:spcPts val="0"/>
              </a:spcBef>
              <a:spcAft>
                <a:spcPts val="0"/>
              </a:spcAft>
              <a:buClr>
                <a:schemeClr val="accent4"/>
              </a:buClr>
              <a:buSzPts val="1100"/>
              <a:buChar char="◆"/>
            </a:pPr>
            <a:r>
              <a:rPr lang="en" sz="1100">
                <a:solidFill>
                  <a:srgbClr val="231F20"/>
                </a:solidFill>
              </a:rPr>
              <a:t>Domicilio.</a:t>
            </a:r>
            <a:endParaRPr sz="1100">
              <a:solidFill>
                <a:srgbClr val="231F20"/>
              </a:solidFill>
            </a:endParaRPr>
          </a:p>
          <a:p>
            <a:pPr indent="-298450" lvl="0" marL="914400" rtl="0" algn="l">
              <a:lnSpc>
                <a:spcPct val="115000"/>
              </a:lnSpc>
              <a:spcBef>
                <a:spcPts val="0"/>
              </a:spcBef>
              <a:spcAft>
                <a:spcPts val="0"/>
              </a:spcAft>
              <a:buClr>
                <a:schemeClr val="accent4"/>
              </a:buClr>
              <a:buSzPts val="1100"/>
              <a:buChar char="◆"/>
            </a:pPr>
            <a:r>
              <a:rPr lang="en" sz="1100">
                <a:solidFill>
                  <a:srgbClr val="231F20"/>
                </a:solidFill>
              </a:rPr>
              <a:t>CIF y código de cuenta a la Seguridad Social.</a:t>
            </a:r>
            <a:endParaRPr sz="1100">
              <a:solidFill>
                <a:srgbClr val="231F20"/>
              </a:solidFill>
            </a:endParaRPr>
          </a:p>
          <a:p>
            <a:pPr indent="0" lvl="0" marL="0" rtl="0" algn="l">
              <a:lnSpc>
                <a:spcPct val="115000"/>
              </a:lnSpc>
              <a:spcBef>
                <a:spcPts val="1000"/>
              </a:spcBef>
              <a:spcAft>
                <a:spcPts val="0"/>
              </a:spcAft>
              <a:buNone/>
            </a:pPr>
            <a:r>
              <a:rPr lang="en" sz="1100">
                <a:solidFill>
                  <a:srgbClr val="231F20"/>
                </a:solidFill>
              </a:rPr>
              <a:t>Por otro lado, se hará constar los siguientes datos del </a:t>
            </a:r>
            <a:r>
              <a:rPr b="1" lang="en" sz="1100">
                <a:solidFill>
                  <a:srgbClr val="231F20"/>
                </a:solidFill>
              </a:rPr>
              <a:t>trabajador</a:t>
            </a:r>
            <a:r>
              <a:rPr lang="en" sz="1100">
                <a:solidFill>
                  <a:srgbClr val="231F20"/>
                </a:solidFill>
              </a:rPr>
              <a:t>: </a:t>
            </a:r>
            <a:endParaRPr sz="1100">
              <a:solidFill>
                <a:srgbClr val="231F20"/>
              </a:solidFill>
            </a:endParaRPr>
          </a:p>
          <a:p>
            <a:pPr indent="-298450" lvl="0" marL="914400" rtl="0" algn="l">
              <a:lnSpc>
                <a:spcPct val="115000"/>
              </a:lnSpc>
              <a:spcBef>
                <a:spcPts val="1000"/>
              </a:spcBef>
              <a:spcAft>
                <a:spcPts val="0"/>
              </a:spcAft>
              <a:buClr>
                <a:schemeClr val="accent4"/>
              </a:buClr>
              <a:buSzPts val="1100"/>
              <a:buChar char="◆"/>
            </a:pPr>
            <a:r>
              <a:rPr lang="en" sz="1100">
                <a:solidFill>
                  <a:srgbClr val="231F20"/>
                </a:solidFill>
              </a:rPr>
              <a:t>Nombre y apellidos.</a:t>
            </a:r>
            <a:endParaRPr sz="1100">
              <a:solidFill>
                <a:srgbClr val="231F20"/>
              </a:solidFill>
            </a:endParaRPr>
          </a:p>
          <a:p>
            <a:pPr indent="-298450" lvl="0" marL="914400" rtl="0" algn="l">
              <a:lnSpc>
                <a:spcPct val="115000"/>
              </a:lnSpc>
              <a:spcBef>
                <a:spcPts val="0"/>
              </a:spcBef>
              <a:spcAft>
                <a:spcPts val="0"/>
              </a:spcAft>
              <a:buClr>
                <a:schemeClr val="accent4"/>
              </a:buClr>
              <a:buSzPts val="1100"/>
              <a:buChar char="◆"/>
            </a:pPr>
            <a:r>
              <a:rPr lang="en" sz="1100">
                <a:solidFill>
                  <a:srgbClr val="231F20"/>
                </a:solidFill>
              </a:rPr>
              <a:t>Categoría o grupo profesional.</a:t>
            </a:r>
            <a:endParaRPr sz="1100">
              <a:solidFill>
                <a:srgbClr val="231F20"/>
              </a:solidFill>
            </a:endParaRPr>
          </a:p>
          <a:p>
            <a:pPr indent="-298450" lvl="0" marL="914400" rtl="0" algn="l">
              <a:lnSpc>
                <a:spcPct val="115000"/>
              </a:lnSpc>
              <a:spcBef>
                <a:spcPts val="0"/>
              </a:spcBef>
              <a:spcAft>
                <a:spcPts val="0"/>
              </a:spcAft>
              <a:buClr>
                <a:schemeClr val="accent4"/>
              </a:buClr>
              <a:buSzPts val="1100"/>
              <a:buChar char="◆"/>
            </a:pPr>
            <a:r>
              <a:rPr lang="en" sz="1100">
                <a:solidFill>
                  <a:srgbClr val="231F20"/>
                </a:solidFill>
              </a:rPr>
              <a:t>Grupo de cotización al que pertenece.</a:t>
            </a:r>
            <a:endParaRPr sz="1100">
              <a:solidFill>
                <a:srgbClr val="231F20"/>
              </a:solidFill>
            </a:endParaRPr>
          </a:p>
          <a:p>
            <a:pPr indent="-298450" lvl="0" marL="914400" rtl="0" algn="l">
              <a:lnSpc>
                <a:spcPct val="115000"/>
              </a:lnSpc>
              <a:spcBef>
                <a:spcPts val="0"/>
              </a:spcBef>
              <a:spcAft>
                <a:spcPts val="0"/>
              </a:spcAft>
              <a:buClr>
                <a:schemeClr val="accent4"/>
              </a:buClr>
              <a:buSzPts val="1100"/>
              <a:buChar char="◆"/>
            </a:pPr>
            <a:r>
              <a:rPr lang="en" sz="1100">
                <a:solidFill>
                  <a:srgbClr val="231F20"/>
                </a:solidFill>
              </a:rPr>
              <a:t>NIF, número del libro de matrícula.</a:t>
            </a:r>
            <a:endParaRPr sz="1100">
              <a:solidFill>
                <a:srgbClr val="231F20"/>
              </a:solidFill>
            </a:endParaRPr>
          </a:p>
          <a:p>
            <a:pPr indent="-298450" lvl="0" marL="914400" rtl="0" algn="l">
              <a:lnSpc>
                <a:spcPct val="115000"/>
              </a:lnSpc>
              <a:spcBef>
                <a:spcPts val="0"/>
              </a:spcBef>
              <a:spcAft>
                <a:spcPts val="0"/>
              </a:spcAft>
              <a:buClr>
                <a:schemeClr val="accent4"/>
              </a:buClr>
              <a:buSzPts val="1100"/>
              <a:buChar char="◆"/>
            </a:pPr>
            <a:r>
              <a:rPr lang="en" sz="1100">
                <a:solidFill>
                  <a:srgbClr val="231F20"/>
                </a:solidFill>
              </a:rPr>
              <a:t>Número de afiliación a la Seguridad Social.</a:t>
            </a:r>
            <a:endParaRPr sz="1100">
              <a:solidFill>
                <a:srgbClr val="231F20"/>
              </a:solidFill>
            </a:endParaRPr>
          </a:p>
          <a:p>
            <a:pPr indent="0" lvl="0" marL="0" rtl="0" algn="l">
              <a:lnSpc>
                <a:spcPct val="115000"/>
              </a:lnSpc>
              <a:spcBef>
                <a:spcPts val="1000"/>
              </a:spcBef>
              <a:spcAft>
                <a:spcPts val="0"/>
              </a:spcAft>
              <a:buNone/>
            </a:pPr>
            <a:r>
              <a:rPr lang="en" sz="1100">
                <a:solidFill>
                  <a:srgbClr val="231F20"/>
                </a:solidFill>
              </a:rPr>
              <a:t>Seguidamente, se deberá expresar el </a:t>
            </a:r>
            <a:r>
              <a:rPr b="1" lang="en" sz="1100">
                <a:solidFill>
                  <a:srgbClr val="231F20"/>
                </a:solidFill>
              </a:rPr>
              <a:t>periodo de tiempo</a:t>
            </a:r>
            <a:r>
              <a:rPr lang="en" sz="1100">
                <a:solidFill>
                  <a:srgbClr val="231F20"/>
                </a:solidFill>
              </a:rPr>
              <a:t>, es decir, el total de días naturales correspondientes al tiempo que se liquida (días trabajados y festivos correspondientes a este periodo).</a:t>
            </a:r>
            <a:endParaRPr sz="1100">
              <a:solidFill>
                <a:srgbClr val="231F20"/>
              </a:solidFill>
            </a:endParaRPr>
          </a:p>
          <a:p>
            <a:pPr indent="0" lvl="0" marL="0" rtl="0" algn="l">
              <a:spcBef>
                <a:spcPts val="1000"/>
              </a:spcBef>
              <a:spcAft>
                <a:spcPts val="1000"/>
              </a:spcAft>
              <a:buNone/>
            </a:pPr>
            <a:r>
              <a:t/>
            </a:r>
            <a:endParaRPr sz="1100"/>
          </a:p>
        </p:txBody>
      </p:sp>
      <p:sp>
        <p:nvSpPr>
          <p:cNvPr id="133" name="Google Shape;133;p16"/>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7"/>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1.2. Período de liquidación</a:t>
            </a:r>
            <a:endParaRPr/>
          </a:p>
        </p:txBody>
      </p:sp>
      <p:sp>
        <p:nvSpPr>
          <p:cNvPr id="139" name="Google Shape;139;p17"/>
          <p:cNvSpPr txBox="1"/>
          <p:nvPr>
            <p:ph idx="1" type="body"/>
          </p:nvPr>
        </p:nvSpPr>
        <p:spPr>
          <a:xfrm>
            <a:off x="575825" y="1536850"/>
            <a:ext cx="4552500" cy="3136800"/>
          </a:xfrm>
          <a:prstGeom prst="rect">
            <a:avLst/>
          </a:prstGeom>
          <a:ln>
            <a:noFill/>
          </a:ln>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chemeClr val="accent4"/>
              </a:buClr>
              <a:buSzPts val="1100"/>
              <a:buChar char="◆"/>
            </a:pPr>
            <a:r>
              <a:rPr lang="en" sz="1100">
                <a:solidFill>
                  <a:srgbClr val="231F20"/>
                </a:solidFill>
                <a:highlight>
                  <a:srgbClr val="FFFFFF"/>
                </a:highlight>
              </a:rPr>
              <a:t>Este apartado de la nómina refleja el total de días naturales que tiene el mes que se liquida (28, 30 ó 31). En él se incluyen no solo los días que se han trabajado sino también los festivos comprendidos en este periodo.</a:t>
            </a:r>
            <a:endParaRPr sz="1100">
              <a:solidFill>
                <a:srgbClr val="231F20"/>
              </a:solidFill>
              <a:highlight>
                <a:srgbClr val="FFFFFF"/>
              </a:highlight>
            </a:endParaRPr>
          </a:p>
          <a:p>
            <a:pPr indent="-298450" lvl="0" marL="457200" rtl="0" algn="l">
              <a:lnSpc>
                <a:spcPct val="150000"/>
              </a:lnSpc>
              <a:spcBef>
                <a:spcPts val="1000"/>
              </a:spcBef>
              <a:spcAft>
                <a:spcPts val="0"/>
              </a:spcAft>
              <a:buClr>
                <a:schemeClr val="accent4"/>
              </a:buClr>
              <a:buSzPts val="1100"/>
              <a:buChar char="◆"/>
            </a:pPr>
            <a:r>
              <a:rPr lang="en" sz="1100">
                <a:solidFill>
                  <a:srgbClr val="231F20"/>
                </a:solidFill>
                <a:highlight>
                  <a:srgbClr val="FFFFFF"/>
                </a:highlight>
              </a:rPr>
              <a:t>En aquellos casos que el trabajador percibe una </a:t>
            </a:r>
            <a:r>
              <a:rPr lang="en" sz="1100">
                <a:solidFill>
                  <a:srgbClr val="231F20"/>
                </a:solidFill>
                <a:highlight>
                  <a:schemeClr val="accent4"/>
                </a:highlight>
              </a:rPr>
              <a:t>remuneración mensual, el recuadro de días se cumplimenta con 30,</a:t>
            </a:r>
            <a:r>
              <a:rPr lang="en" sz="1100">
                <a:solidFill>
                  <a:srgbClr val="231F20"/>
                </a:solidFill>
                <a:highlight>
                  <a:srgbClr val="FFFFFF"/>
                </a:highlight>
              </a:rPr>
              <a:t> independientemente del mes en que se trate. </a:t>
            </a:r>
            <a:endParaRPr sz="1100">
              <a:solidFill>
                <a:srgbClr val="231F20"/>
              </a:solidFill>
              <a:highlight>
                <a:srgbClr val="FFFFFF"/>
              </a:highlight>
            </a:endParaRPr>
          </a:p>
          <a:p>
            <a:pPr indent="-298450" lvl="0" marL="457200" rtl="0" algn="l">
              <a:lnSpc>
                <a:spcPct val="150000"/>
              </a:lnSpc>
              <a:spcBef>
                <a:spcPts val="1000"/>
              </a:spcBef>
              <a:spcAft>
                <a:spcPts val="0"/>
              </a:spcAft>
              <a:buClr>
                <a:schemeClr val="accent4"/>
              </a:buClr>
              <a:buSzPts val="1100"/>
              <a:buChar char="◆"/>
            </a:pPr>
            <a:r>
              <a:rPr lang="en" sz="1100">
                <a:solidFill>
                  <a:srgbClr val="231F20"/>
                </a:solidFill>
                <a:highlight>
                  <a:srgbClr val="FFFFFF"/>
                </a:highlight>
              </a:rPr>
              <a:t>Si el trabajador percibe una retribución diaria, en este recuadro se deberá colocar los días que contenga el mes que se trate.</a:t>
            </a:r>
            <a:endParaRPr sz="1100">
              <a:solidFill>
                <a:srgbClr val="231F20"/>
              </a:solidFill>
              <a:highlight>
                <a:srgbClr val="FFFFFF"/>
              </a:highlight>
            </a:endParaRPr>
          </a:p>
          <a:p>
            <a:pPr indent="0" lvl="0" marL="457200" rtl="0" algn="l">
              <a:lnSpc>
                <a:spcPct val="150000"/>
              </a:lnSpc>
              <a:spcBef>
                <a:spcPts val="1000"/>
              </a:spcBef>
              <a:spcAft>
                <a:spcPts val="1000"/>
              </a:spcAft>
              <a:buNone/>
            </a:pPr>
            <a:r>
              <a:t/>
            </a:r>
            <a:endParaRPr sz="1100"/>
          </a:p>
        </p:txBody>
      </p:sp>
      <p:sp>
        <p:nvSpPr>
          <p:cNvPr id="140" name="Google Shape;140;p17"/>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141" name="Google Shape;141;p17"/>
          <p:cNvPicPr preferRelativeResize="0"/>
          <p:nvPr/>
        </p:nvPicPr>
        <p:blipFill>
          <a:blip r:embed="rId3">
            <a:alphaModFix/>
          </a:blip>
          <a:stretch>
            <a:fillRect/>
          </a:stretch>
        </p:blipFill>
        <p:spPr>
          <a:xfrm>
            <a:off x="5362577" y="529575"/>
            <a:ext cx="3313101" cy="4366275"/>
          </a:xfrm>
          <a:prstGeom prst="rect">
            <a:avLst/>
          </a:prstGeom>
          <a:noFill/>
          <a:ln>
            <a:noFill/>
          </a:ln>
        </p:spPr>
      </p:pic>
      <p:sp>
        <p:nvSpPr>
          <p:cNvPr id="142" name="Google Shape;142;p17"/>
          <p:cNvSpPr/>
          <p:nvPr/>
        </p:nvSpPr>
        <p:spPr>
          <a:xfrm>
            <a:off x="4562475" y="1171575"/>
            <a:ext cx="853800" cy="193500"/>
          </a:xfrm>
          <a:prstGeom prst="rightArrow">
            <a:avLst>
              <a:gd fmla="val 50000" name="adj1"/>
              <a:gd fmla="val 50000" name="adj2"/>
            </a:avLst>
          </a:prstGeom>
          <a:solidFill>
            <a:srgbClr val="FF00FF"/>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8"/>
          <p:cNvSpPr txBox="1"/>
          <p:nvPr>
            <p:ph type="title"/>
          </p:nvPr>
        </p:nvSpPr>
        <p:spPr>
          <a:xfrm>
            <a:off x="886650" y="398400"/>
            <a:ext cx="73707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1.3. Devengos</a:t>
            </a:r>
            <a:endParaRPr/>
          </a:p>
        </p:txBody>
      </p:sp>
      <p:sp>
        <p:nvSpPr>
          <p:cNvPr id="148" name="Google Shape;148;p18"/>
          <p:cNvSpPr txBox="1"/>
          <p:nvPr>
            <p:ph idx="1" type="body"/>
          </p:nvPr>
        </p:nvSpPr>
        <p:spPr>
          <a:xfrm>
            <a:off x="715200" y="1665075"/>
            <a:ext cx="5295000" cy="2868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100">
                <a:solidFill>
                  <a:srgbClr val="494949"/>
                </a:solidFill>
              </a:rPr>
              <a:t>La nómina debe reflejar las cantidades que el trabajador va a percibir, con indicación de si se trata de percepciones sujetas o excluidas de cotización.</a:t>
            </a:r>
            <a:endParaRPr sz="1100">
              <a:solidFill>
                <a:srgbClr val="494949"/>
              </a:solidFill>
            </a:endParaRPr>
          </a:p>
          <a:p>
            <a:pPr indent="0" lvl="0" marL="0" rtl="0" algn="l">
              <a:lnSpc>
                <a:spcPct val="150000"/>
              </a:lnSpc>
              <a:spcBef>
                <a:spcPts val="1500"/>
              </a:spcBef>
              <a:spcAft>
                <a:spcPts val="0"/>
              </a:spcAft>
              <a:buNone/>
            </a:pPr>
            <a:r>
              <a:rPr lang="en" sz="1100">
                <a:solidFill>
                  <a:srgbClr val="494949"/>
                </a:solidFill>
              </a:rPr>
              <a:t>Las percepciones salariales se suelen clasificar en:</a:t>
            </a:r>
            <a:endParaRPr sz="1100">
              <a:solidFill>
                <a:srgbClr val="494949"/>
              </a:solidFill>
            </a:endParaRPr>
          </a:p>
          <a:p>
            <a:pPr indent="-298450" lvl="0" marL="457200" rtl="0" algn="l">
              <a:lnSpc>
                <a:spcPct val="150000"/>
              </a:lnSpc>
              <a:spcBef>
                <a:spcPts val="1500"/>
              </a:spcBef>
              <a:spcAft>
                <a:spcPts val="0"/>
              </a:spcAft>
              <a:buClr>
                <a:schemeClr val="accent4"/>
              </a:buClr>
              <a:buSzPts val="1100"/>
              <a:buFont typeface="Raleway"/>
              <a:buChar char="●"/>
            </a:pPr>
            <a:r>
              <a:rPr b="1" lang="en" sz="1100">
                <a:solidFill>
                  <a:srgbClr val="494949"/>
                </a:solidFill>
              </a:rPr>
              <a:t>Salario Base</a:t>
            </a:r>
            <a:r>
              <a:rPr lang="en" sz="1100">
                <a:solidFill>
                  <a:srgbClr val="494949"/>
                </a:solidFill>
              </a:rPr>
              <a:t>. Es la retribución por unidad de tiempo fijada con carácter de mínimo para cada grupo profesional en cada convenio. Recuerda que con la subida del salario mínimo profesional, este será el mínimo a tener en cuenta.</a:t>
            </a:r>
            <a:endParaRPr sz="1100">
              <a:solidFill>
                <a:srgbClr val="494949"/>
              </a:solidFill>
            </a:endParaRPr>
          </a:p>
          <a:p>
            <a:pPr indent="0" lvl="0" marL="0" rtl="0" algn="l">
              <a:lnSpc>
                <a:spcPct val="115000"/>
              </a:lnSpc>
              <a:spcBef>
                <a:spcPts val="1200"/>
              </a:spcBef>
              <a:spcAft>
                <a:spcPts val="0"/>
              </a:spcAft>
              <a:buNone/>
            </a:pPr>
            <a:r>
              <a:rPr lang="en" sz="1100">
                <a:solidFill>
                  <a:srgbClr val="494949"/>
                </a:solidFill>
              </a:rPr>
              <a:t>Al ser un concepto salarial fijado por unidad de tiempo, en aquellos casos en los que la jornada sea parcial, se fijará proporcionalmente a esta.</a:t>
            </a:r>
            <a:endParaRPr sz="1200">
              <a:solidFill>
                <a:srgbClr val="494949"/>
              </a:solidFill>
            </a:endParaRPr>
          </a:p>
          <a:p>
            <a:pPr indent="0" lvl="0" marL="457200" rtl="0" algn="l">
              <a:lnSpc>
                <a:spcPct val="150000"/>
              </a:lnSpc>
              <a:spcBef>
                <a:spcPts val="1500"/>
              </a:spcBef>
              <a:spcAft>
                <a:spcPts val="0"/>
              </a:spcAft>
              <a:buNone/>
            </a:pPr>
            <a:r>
              <a:t/>
            </a:r>
            <a:endParaRPr sz="1100">
              <a:solidFill>
                <a:srgbClr val="494949"/>
              </a:solidFill>
            </a:endParaRPr>
          </a:p>
          <a:p>
            <a:pPr indent="0" lvl="0" marL="0" rtl="0" algn="l">
              <a:lnSpc>
                <a:spcPct val="150000"/>
              </a:lnSpc>
              <a:spcBef>
                <a:spcPts val="1200"/>
              </a:spcBef>
              <a:spcAft>
                <a:spcPts val="0"/>
              </a:spcAft>
              <a:buNone/>
            </a:pPr>
            <a:r>
              <a:t/>
            </a:r>
            <a:endParaRPr sz="1100"/>
          </a:p>
        </p:txBody>
      </p:sp>
      <p:sp>
        <p:nvSpPr>
          <p:cNvPr id="149" name="Google Shape;149;p18"/>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pic>
        <p:nvPicPr>
          <p:cNvPr id="150" name="Google Shape;150;p18"/>
          <p:cNvPicPr preferRelativeResize="0"/>
          <p:nvPr/>
        </p:nvPicPr>
        <p:blipFill>
          <a:blip r:embed="rId3">
            <a:alphaModFix/>
          </a:blip>
          <a:stretch>
            <a:fillRect/>
          </a:stretch>
        </p:blipFill>
        <p:spPr>
          <a:xfrm>
            <a:off x="6572425" y="1850751"/>
            <a:ext cx="2164425" cy="2130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9"/>
          <p:cNvSpPr txBox="1"/>
          <p:nvPr>
            <p:ph idx="12" type="sldNum"/>
          </p:nvPr>
        </p:nvSpPr>
        <p:spPr>
          <a:xfrm>
            <a:off x="27122" y="4749851"/>
            <a:ext cx="5487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fld id="{00000000-1234-1234-1234-123412341234}" type="slidenum">
              <a:rPr lang="en"/>
              <a:t>‹#›</a:t>
            </a:fld>
            <a:endParaRPr/>
          </a:p>
        </p:txBody>
      </p:sp>
      <p:sp>
        <p:nvSpPr>
          <p:cNvPr id="156" name="Google Shape;156;p19"/>
          <p:cNvSpPr txBox="1"/>
          <p:nvPr/>
        </p:nvSpPr>
        <p:spPr>
          <a:xfrm>
            <a:off x="762000" y="1257300"/>
            <a:ext cx="7715400" cy="308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000">
                <a:solidFill>
                  <a:srgbClr val="494949"/>
                </a:solidFill>
                <a:latin typeface="Karla"/>
                <a:ea typeface="Karla"/>
                <a:cs typeface="Karla"/>
                <a:sym typeface="Karla"/>
              </a:rPr>
              <a:t>Complementos salariales:</a:t>
            </a:r>
            <a:endParaRPr sz="1000">
              <a:solidFill>
                <a:srgbClr val="494949"/>
              </a:solidFill>
              <a:latin typeface="Karla"/>
              <a:ea typeface="Karla"/>
              <a:cs typeface="Karla"/>
              <a:sym typeface="Karla"/>
            </a:endParaRPr>
          </a:p>
          <a:p>
            <a:pPr indent="-292100" lvl="0" marL="457200" rtl="0" algn="l">
              <a:lnSpc>
                <a:spcPct val="150000"/>
              </a:lnSpc>
              <a:spcBef>
                <a:spcPts val="1200"/>
              </a:spcBef>
              <a:spcAft>
                <a:spcPts val="0"/>
              </a:spcAft>
              <a:buClr>
                <a:srgbClr val="494949"/>
              </a:buClr>
              <a:buSzPts val="1000"/>
              <a:buFont typeface="Raleway"/>
              <a:buChar char="●"/>
            </a:pPr>
            <a:r>
              <a:rPr b="1" lang="en" sz="1000">
                <a:solidFill>
                  <a:srgbClr val="494949"/>
                </a:solidFill>
                <a:latin typeface="Karla"/>
                <a:ea typeface="Karla"/>
                <a:cs typeface="Karla"/>
                <a:sym typeface="Karla"/>
              </a:rPr>
              <a:t>Pagas extraordinarias</a:t>
            </a:r>
            <a:r>
              <a:rPr lang="en" sz="1000">
                <a:solidFill>
                  <a:srgbClr val="494949"/>
                </a:solidFill>
                <a:latin typeface="Karla"/>
                <a:ea typeface="Karla"/>
                <a:cs typeface="Karla"/>
                <a:sym typeface="Karla"/>
              </a:rPr>
              <a:t>. En la mayoría de los casos son dos pagas anuales pero hay numerosos convenios que contemplan tres pagas. Hay que cotizar por ellas mensualmente con independencia de cuando se produzca su pago, prorrateado con cada paga ordinaria o como pagas extraordinarias.</a:t>
            </a:r>
            <a:endParaRPr sz="1000">
              <a:solidFill>
                <a:srgbClr val="494949"/>
              </a:solidFill>
              <a:latin typeface="Karla"/>
              <a:ea typeface="Karla"/>
              <a:cs typeface="Karla"/>
              <a:sym typeface="Karla"/>
            </a:endParaRPr>
          </a:p>
          <a:p>
            <a:pPr indent="-292100" lvl="0" marL="457200" rtl="0" algn="l">
              <a:lnSpc>
                <a:spcPct val="150000"/>
              </a:lnSpc>
              <a:spcBef>
                <a:spcPts val="1000"/>
              </a:spcBef>
              <a:spcAft>
                <a:spcPts val="0"/>
              </a:spcAft>
              <a:buClr>
                <a:srgbClr val="494949"/>
              </a:buClr>
              <a:buSzPts val="1000"/>
              <a:buFont typeface="Raleway"/>
              <a:buChar char="●"/>
            </a:pPr>
            <a:r>
              <a:rPr b="1" lang="en" sz="1000">
                <a:solidFill>
                  <a:srgbClr val="494949"/>
                </a:solidFill>
                <a:latin typeface="Karla"/>
                <a:ea typeface="Karla"/>
                <a:cs typeface="Karla"/>
                <a:sym typeface="Karla"/>
              </a:rPr>
              <a:t>Salario en especie</a:t>
            </a:r>
            <a:r>
              <a:rPr lang="en" sz="1000">
                <a:solidFill>
                  <a:srgbClr val="494949"/>
                </a:solidFill>
                <a:latin typeface="Karla"/>
                <a:ea typeface="Karla"/>
                <a:cs typeface="Karla"/>
                <a:sym typeface="Karla"/>
              </a:rPr>
              <a:t>. Como tal hay que reflejar aquellos tipos de retribución que no consistan en dinero en efectivo, como seguros médicos, coche de empresa, o cestas de navidad.</a:t>
            </a:r>
            <a:endParaRPr sz="1000">
              <a:solidFill>
                <a:srgbClr val="494949"/>
              </a:solidFill>
              <a:latin typeface="Karla"/>
              <a:ea typeface="Karla"/>
              <a:cs typeface="Karla"/>
              <a:sym typeface="Karla"/>
            </a:endParaRPr>
          </a:p>
          <a:p>
            <a:pPr indent="-292100" lvl="0" marL="457200" rtl="0" algn="l">
              <a:lnSpc>
                <a:spcPct val="150000"/>
              </a:lnSpc>
              <a:spcBef>
                <a:spcPts val="1200"/>
              </a:spcBef>
              <a:spcAft>
                <a:spcPts val="1000"/>
              </a:spcAft>
              <a:buClr>
                <a:srgbClr val="494949"/>
              </a:buClr>
              <a:buSzPts val="1000"/>
              <a:buFont typeface="Raleway"/>
              <a:buChar char="●"/>
            </a:pPr>
            <a:r>
              <a:rPr b="1" lang="en" sz="1000">
                <a:solidFill>
                  <a:srgbClr val="494949"/>
                </a:solidFill>
                <a:latin typeface="Karla"/>
                <a:ea typeface="Karla"/>
                <a:cs typeface="Karla"/>
                <a:sym typeface="Karla"/>
              </a:rPr>
              <a:t>Otros complementos</a:t>
            </a:r>
            <a:r>
              <a:rPr lang="en" sz="1000">
                <a:solidFill>
                  <a:srgbClr val="494949"/>
                </a:solidFill>
                <a:latin typeface="Karla"/>
                <a:ea typeface="Karla"/>
                <a:cs typeface="Karla"/>
                <a:sym typeface="Karla"/>
              </a:rPr>
              <a:t>. Estos pueden ser de carácter personal, cuando retribuyen circunstancias personales como antigüedad, o la realización de determinadas funciones. Por puesto de trabajo, cuando retribuyen las circunstancias del puesto, como puede ser nocturnidad o peligrosidad y por calidad o cantidad de trabajo, cuando retribuyen alguna de esas cualidades ya sea por establecerlo así el convenio o por haber sido pactado por las partes, tales como incentivos o  plus de actividad, entre otros.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scalus template">
  <a:themeElements>
    <a:clrScheme name="Custom 347">
      <a:dk1>
        <a:srgbClr val="004C52"/>
      </a:dk1>
      <a:lt1>
        <a:srgbClr val="FFFFFF"/>
      </a:lt1>
      <a:dk2>
        <a:srgbClr val="788788"/>
      </a:dk2>
      <a:lt2>
        <a:srgbClr val="E6EEED"/>
      </a:lt2>
      <a:accent1>
        <a:srgbClr val="004C52"/>
      </a:accent1>
      <a:accent2>
        <a:srgbClr val="00AE9D"/>
      </a:accent2>
      <a:accent3>
        <a:srgbClr val="4BD3B0"/>
      </a:accent3>
      <a:accent4>
        <a:srgbClr val="68DD6B"/>
      </a:accent4>
      <a:accent5>
        <a:srgbClr val="ABE33F"/>
      </a:accent5>
      <a:accent6>
        <a:srgbClr val="DBEEA6"/>
      </a:accent6>
      <a:hlink>
        <a:srgbClr val="004C52"/>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